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7283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3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01A74"/>
    <a:srgbClr val="F38800"/>
    <a:srgbClr val="E87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7" autoAdjust="0"/>
    <p:restoredTop sz="92495"/>
  </p:normalViewPr>
  <p:slideViewPr>
    <p:cSldViewPr snapToGrid="0">
      <p:cViewPr varScale="1">
        <p:scale>
          <a:sx n="102" d="100"/>
          <a:sy n="102" d="100"/>
        </p:scale>
        <p:origin x="568" y="72"/>
      </p:cViewPr>
      <p:guideLst>
        <p:guide orient="horz" pos="2159"/>
        <p:guide pos="33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76" y="6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%20(version%201).csv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%20(version%201)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%20(version%201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Downloads\&#49884;&#44400;&#44396;&#48324;_&#54364;&#49884;&#44284;&#47785;&#48324;_&#51032;&#50896;_&#54788;&#54889;_20221110092739%20(version%201)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soomin\AppData\Roaming\Microsoft\Excel\&#49884;&#44400;&#44396;&#48324;_&#54364;&#49884;&#44284;&#47785;&#48324;_&#51032;&#50896;_&#54788;&#54889;_20221110092739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742089698878276"/>
          <c:y val="0.13116451031172324"/>
          <c:w val="0.35163935826197851"/>
          <c:h val="0.85003113742787639"/>
        </c:manualLayout>
      </c:layout>
      <c:pie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rgbClr val="0056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3A-4639-8CC1-A5A0D428D3A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3A-4639-8CC1-A5A0D428D3A8}"/>
              </c:ext>
            </c:extLst>
          </c:dPt>
          <c:dLbls>
            <c:dLbl>
              <c:idx val="0"/>
              <c:layout>
                <c:manualLayout>
                  <c:x val="0.13527379434193057"/>
                  <c:y val="0.15422537599611508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외래</a:t>
                    </a:r>
                  </a:p>
                  <a:p>
                    <a:r>
                      <a:rPr lang="en-US" altLang="ko-KR"/>
                      <a:t>(</a:t>
                    </a:r>
                    <a:fld id="{6FD647E1-D8D1-4C27-994F-0EA28D7ECEE8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03A-4639-8CC1-A5A0D428D3A8}"/>
                </c:ext>
              </c:extLst>
            </c:dLbl>
            <c:dLbl>
              <c:idx val="1"/>
              <c:layout>
                <c:manualLayout>
                  <c:x val="-0.1362275472250799"/>
                  <c:y val="-0.16057065911578997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수술</a:t>
                    </a:r>
                  </a:p>
                  <a:p>
                    <a:r>
                      <a:rPr lang="en-US" altLang="ko-KR"/>
                      <a:t>(</a:t>
                    </a:r>
                    <a:fld id="{806E46EA-3546-4733-A7BA-5F65B14B14BB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03A-4639-8CC1-A5A0D428D3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시군구별_표시과목별_의원_현황_20221110092739!$G$36:$G$37</c:f>
              <c:strCache>
                <c:ptCount val="2"/>
                <c:pt idx="0">
                  <c:v>외래</c:v>
                </c:pt>
                <c:pt idx="1">
                  <c:v>수술</c:v>
                </c:pt>
              </c:strCache>
            </c:strRef>
          </c:cat>
          <c:val>
            <c:numRef>
              <c:f>시군구별_표시과목별_의원_현황_20221110092739!$H$36:$H$37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3A-4639-8CC1-A5A0D428D3A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270350352003298E-2"/>
          <c:y val="6.9943969723323285E-2"/>
          <c:w val="0.94345929929599337"/>
          <c:h val="0.70750703570246631"/>
        </c:manualLayout>
      </c:layout>
      <c:lineChart>
        <c:grouping val="standard"/>
        <c:varyColors val="0"/>
        <c:ser>
          <c:idx val="0"/>
          <c:order val="0"/>
          <c:tx>
            <c:strRef>
              <c:f>시군구별_표시과목별_의원_현황_20221110092739!$B$220</c:f>
              <c:strCache>
                <c:ptCount val="1"/>
                <c:pt idx="0">
                  <c:v>수술건수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FF-4E1E-BB4D-779733F6DCAC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FF-4E1E-BB4D-779733F6DCAC}"/>
              </c:ext>
            </c:extLst>
          </c:dPt>
          <c:cat>
            <c:strRef>
              <c:f>시군구별_표시과목별_의원_현황_20221110092739!$A$221:$A$227</c:f>
              <c:strCache>
                <c:ptCount val="7"/>
                <c:pt idx="0">
                  <c:v>일요일</c:v>
                </c:pt>
                <c:pt idx="1">
                  <c:v>월요일</c:v>
                </c:pt>
                <c:pt idx="2">
                  <c:v>화요일</c:v>
                </c:pt>
                <c:pt idx="3">
                  <c:v>수요일</c:v>
                </c:pt>
                <c:pt idx="4">
                  <c:v>목요일</c:v>
                </c:pt>
                <c:pt idx="5">
                  <c:v>금요일</c:v>
                </c:pt>
                <c:pt idx="6">
                  <c:v>토요일</c:v>
                </c:pt>
              </c:strCache>
            </c:strRef>
          </c:cat>
          <c:val>
            <c:numRef>
              <c:f>시군구별_표시과목별_의원_현황_20221110092739!$B$221:$B$227</c:f>
              <c:numCache>
                <c:formatCode>General</c:formatCode>
                <c:ptCount val="7"/>
                <c:pt idx="0">
                  <c:v>188</c:v>
                </c:pt>
                <c:pt idx="1">
                  <c:v>120</c:v>
                </c:pt>
                <c:pt idx="2">
                  <c:v>228</c:v>
                </c:pt>
                <c:pt idx="3">
                  <c:v>285</c:v>
                </c:pt>
                <c:pt idx="4">
                  <c:v>335</c:v>
                </c:pt>
                <c:pt idx="5">
                  <c:v>372</c:v>
                </c:pt>
                <c:pt idx="6">
                  <c:v>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3FF-4E1E-BB4D-779733F6D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7766304"/>
        <c:axId val="1467765472"/>
      </c:lineChart>
      <c:catAx>
        <c:axId val="1467766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7765472"/>
        <c:crosses val="autoZero"/>
        <c:auto val="1"/>
        <c:lblAlgn val="ctr"/>
        <c:lblOffset val="100"/>
        <c:noMultiLvlLbl val="0"/>
      </c:catAx>
      <c:valAx>
        <c:axId val="1467765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7766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6172344684601"/>
          <c:y val="5.7590223848819733E-2"/>
          <c:w val="0.82211124897003174"/>
          <c:h val="0.719277858734130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위치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rnd" cmpd="sng">
                <a:solidFill>
                  <a:schemeClr val="accent1"/>
                </a:solidFill>
              </a:ln>
              <a:effectLst/>
            </c:spPr>
          </c:marker>
          <c:dPt>
            <c:idx val="0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27-4FFF-8270-B1B4A2ABA8DC}"/>
              </c:ext>
            </c:extLst>
          </c:dPt>
          <c:dPt>
            <c:idx val="1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27-4FFF-8270-B1B4A2ABA8DC}"/>
              </c:ext>
            </c:extLst>
          </c:dPt>
          <c:dPt>
            <c:idx val="2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27-4FFF-8270-B1B4A2ABA8DC}"/>
              </c:ext>
            </c:extLst>
          </c:dPt>
          <c:dPt>
            <c:idx val="4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27-4FFF-8270-B1B4A2ABA8DC}"/>
              </c:ext>
            </c:extLst>
          </c:dPt>
          <c:dLbls>
            <c:dLbl>
              <c:idx val="0"/>
              <c:layout>
                <c:manualLayout>
                  <c:x val="-0.18579016625881195"/>
                  <c:y val="-8.19020494818687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27-4FFF-8270-B1B4A2ABA8DC}"/>
                </c:ext>
              </c:extLst>
            </c:dLbl>
            <c:dLbl>
              <c:idx val="1"/>
              <c:layout>
                <c:manualLayout>
                  <c:x val="-0.13184386491775513"/>
                  <c:y val="7.53426104784011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27-4FFF-8270-B1B4A2ABA8DC}"/>
                </c:ext>
              </c:extLst>
            </c:dLbl>
            <c:dLbl>
              <c:idx val="3"/>
              <c:layout>
                <c:manualLayout>
                  <c:x val="-0.14992417395114899"/>
                  <c:y val="6.41078799962997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927-4FFF-8270-B1B4A2ABA8DC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1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1번</c:v>
                </c:pt>
                <c:pt idx="1">
                  <c:v>2번</c:v>
                </c:pt>
                <c:pt idx="2">
                  <c:v>3번</c:v>
                </c:pt>
                <c:pt idx="3">
                  <c:v>4번</c:v>
                </c:pt>
                <c:pt idx="4">
                  <c:v>5번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0.06</c:v>
                </c:pt>
                <c:pt idx="1">
                  <c:v>0.05</c:v>
                </c:pt>
                <c:pt idx="2">
                  <c:v>0.08</c:v>
                </c:pt>
                <c:pt idx="3">
                  <c:v>0.02</c:v>
                </c:pt>
                <c:pt idx="4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927-4FFF-8270-B1B4A2AB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8712736"/>
        <c:axId val="1238692768"/>
      </c:lineChart>
      <c:catAx>
        <c:axId val="123871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238692768"/>
        <c:crosses val="autoZero"/>
        <c:auto val="1"/>
        <c:lblAlgn val="ctr"/>
        <c:lblOffset val="100"/>
        <c:tickMarkSkip val="1"/>
        <c:noMultiLvlLbl val="0"/>
      </c:catAx>
      <c:valAx>
        <c:axId val="1238692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3871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과거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rnd" cmpd="sng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3.2470941543579102E-2"/>
                  <c:y val="5.30599392950534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EEC-4484-A73F-84D0D89FFF56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0회</c:v>
                </c:pt>
                <c:pt idx="1">
                  <c:v>1회</c:v>
                </c:pt>
                <c:pt idx="2">
                  <c:v>2회</c:v>
                </c:pt>
                <c:pt idx="3">
                  <c:v>3회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7.0000000000000007E-2</c:v>
                </c:pt>
                <c:pt idx="1">
                  <c:v>0.05</c:v>
                </c:pt>
                <c:pt idx="2">
                  <c:v>0.09</c:v>
                </c:pt>
                <c:pt idx="3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EC-4484-A73F-84D0D89F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6128560"/>
        <c:axId val="1286118992"/>
      </c:lineChart>
      <c:catAx>
        <c:axId val="1286128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286118992"/>
        <c:crosses val="autoZero"/>
        <c:auto val="1"/>
        <c:lblAlgn val="ctr"/>
        <c:lblOffset val="100"/>
        <c:tickMarkSkip val="1"/>
        <c:noMultiLvlLbl val="0"/>
      </c:catAx>
      <c:valAx>
        <c:axId val="1286118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8612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재발률</c:v>
                </c:pt>
              </c:strCache>
            </c:strRef>
          </c:tx>
          <c:spPr>
            <a:solidFill>
              <a:srgbClr val="00568B"/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1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정상</c:v>
                </c:pt>
                <c:pt idx="1">
                  <c:v>심혈관질환</c:v>
                </c:pt>
                <c:pt idx="2">
                  <c:v>당뇨</c:v>
                </c:pt>
                <c:pt idx="3">
                  <c:v>고혈압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0.12</c:v>
                </c:pt>
                <c:pt idx="1">
                  <c:v>0.2</c:v>
                </c:pt>
                <c:pt idx="2">
                  <c:v>0.42</c:v>
                </c:pt>
                <c:pt idx="3">
                  <c:v>0.19600000000000001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41-4072-B65F-FF448B6F7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-27"/>
        <c:axId val="1451732048"/>
        <c:axId val="1451720816"/>
      </c:barChart>
      <c:catAx>
        <c:axId val="145173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451720816"/>
        <c:crosses val="autoZero"/>
        <c:auto val="1"/>
        <c:lblAlgn val="ctr"/>
        <c:lblOffset val="100"/>
        <c:tickMarkSkip val="1"/>
        <c:noMultiLvlLbl val="0"/>
      </c:catAx>
      <c:valAx>
        <c:axId val="145172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17320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11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 sz="1100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91189390420914E-2"/>
          <c:y val="8.9352890849113464E-2"/>
          <c:w val="0.89001762866973877"/>
          <c:h val="0.675846457481384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이동척도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rnd" cmpd="sng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1275259256362915"/>
                  <c:y val="-7.48538002371788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F48-4D82-B2B4-310EFEB6EF34}"/>
                </c:ext>
              </c:extLst>
            </c:dLbl>
            <c:dLbl>
              <c:idx val="2"/>
              <c:layout>
                <c:manualLayout>
                  <c:x val="-8.3536222577095032E-2"/>
                  <c:y val="8.73139500617980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8-4D82-B2B4-310EFEB6EF34}"/>
                </c:ext>
              </c:extLst>
            </c:dLbl>
            <c:dLbl>
              <c:idx val="4"/>
              <c:layout>
                <c:manualLayout>
                  <c:x val="-4.8541776835918427E-2"/>
                  <c:y val="5.78380599617958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F48-4D82-B2B4-310EFEB6EF34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1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Ex Down</c:v>
                </c:pt>
                <c:pt idx="1">
                  <c:v>Down</c:v>
                </c:pt>
                <c:pt idx="2">
                  <c:v>Middle</c:v>
                </c:pt>
                <c:pt idx="3">
                  <c:v>Up</c:v>
                </c:pt>
                <c:pt idx="4">
                  <c:v>Ex Up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4.4999999999999998E-2</c:v>
                </c:pt>
                <c:pt idx="1">
                  <c:v>7.0000000000000007E-2</c:v>
                </c:pt>
                <c:pt idx="2">
                  <c:v>0.05</c:v>
                </c:pt>
                <c:pt idx="3">
                  <c:v>0.17</c:v>
                </c:pt>
                <c:pt idx="4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8-4D82-B2B4-310EFEB6E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6683360"/>
        <c:axId val="1236681280"/>
      </c:lineChart>
      <c:catAx>
        <c:axId val="1236683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236681280"/>
        <c:crosses val="autoZero"/>
        <c:auto val="1"/>
        <c:lblAlgn val="ctr"/>
        <c:lblOffset val="100"/>
        <c:tickMarkSkip val="1"/>
        <c:noMultiLvlLbl val="0"/>
      </c:catAx>
      <c:valAx>
        <c:axId val="1236681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3668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 sz="1100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014956593513489"/>
          <c:y val="4.0526427328586578E-3"/>
          <c:w val="0.77516520023345947"/>
          <c:h val="0.951541841030120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00578A"/>
            </a:solidFill>
            <a:ln w="9525">
              <a:solidFill>
                <a:srgbClr val="00578A"/>
              </a:solidFill>
            </a:ln>
          </c:spPr>
          <c:invertIfNegative val="0"/>
          <c:cat>
            <c:strRef>
              <c:f>Sheet1!$A$2:$A$4</c:f>
              <c:strCache>
                <c:ptCount val="3"/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0.82299999999999995</c:v>
                </c:pt>
                <c:pt idx="1">
                  <c:v>0.77700000000000002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8D-4E54-8BD9-AC84A9EFD8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F88B00"/>
            </a:solidFill>
            <a:ln w="9525">
              <a:solidFill>
                <a:srgbClr val="F88B00"/>
              </a:solidFill>
            </a:ln>
          </c:spPr>
          <c:invertIfNegative val="0"/>
          <c:cat>
            <c:strRef>
              <c:f>Sheet1!$A$2:$A$4</c:f>
              <c:strCache>
                <c:ptCount val="3"/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0.81899999999999995</c:v>
                </c:pt>
                <c:pt idx="1">
                  <c:v>0.76400000000000001</c:v>
                </c:pt>
                <c:pt idx="2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8D-4E54-8BD9-AC84A9EFD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9"/>
        <c:overlap val="-11"/>
        <c:axId val="180808471"/>
        <c:axId val="798735371"/>
      </c:barChart>
      <c:catAx>
        <c:axId val="180808471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98735371"/>
        <c:crosses val="autoZero"/>
        <c:auto val="1"/>
        <c:lblAlgn val="ctr"/>
        <c:lblOffset val="100"/>
        <c:tickMarkSkip val="1"/>
        <c:noMultiLvlLbl val="0"/>
      </c:catAx>
      <c:valAx>
        <c:axId val="79873537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0808471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1.3390544801950455E-2"/>
          <c:y val="0.5653235912322998"/>
          <c:w val="0.21546247601509094"/>
          <c:h val="0.21061776578426361"/>
        </c:manualLayout>
      </c:layout>
      <c:overlay val="0"/>
    </c:legend>
    <c:plotVisOnly val="1"/>
    <c:dispBlanksAs val="gap"/>
    <c:showDLblsOverMax val="1"/>
  </c:chart>
  <c:txPr>
    <a:bodyPr/>
    <a:lstStyle/>
    <a:p>
      <a:pPr>
        <a:defRPr sz="1200">
          <a:ea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1" styleIndex="-1"/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014944672584534"/>
          <c:y val="1.5473405830562115E-2"/>
          <c:w val="0.77516520023345947"/>
          <c:h val="0.951541841030120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00578A"/>
            </a:solidFill>
            <a:ln w="9525">
              <a:solidFill>
                <a:srgbClr val="0B6194"/>
              </a:solidFill>
            </a:ln>
          </c:spPr>
          <c:invertIfNegative val="0"/>
          <c:val>
            <c:numRef>
              <c:f>Sheet1!$B$2:$B$4</c:f>
              <c:numCache>
                <c:formatCode>General</c:formatCode>
                <c:ptCount val="3"/>
                <c:pt idx="0">
                  <c:v>0.752</c:v>
                </c:pt>
                <c:pt idx="1">
                  <c:v>0.93400000000000005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4-4846-BEBA-40E89CB91F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F88B00"/>
            </a:solidFill>
            <a:ln w="9525">
              <a:solidFill>
                <a:srgbClr val="F88B00"/>
              </a:solidFill>
            </a:ln>
          </c:spPr>
          <c:invertIfNegative val="0"/>
          <c:val>
            <c:numRef>
              <c:f>Sheet1!$C$2:$C$4</c:f>
              <c:numCache>
                <c:formatCode>General</c:formatCode>
                <c:ptCount val="3"/>
                <c:pt idx="0">
                  <c:v>0.73699999999999999</c:v>
                </c:pt>
                <c:pt idx="1">
                  <c:v>0.89700000000000002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4-4846-BEBA-40E89CB91F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4"/>
        <c:overlap val="-11"/>
        <c:axId val="180808471"/>
        <c:axId val="798735371"/>
      </c:barChart>
      <c:catAx>
        <c:axId val="180808471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98735371"/>
        <c:crosses val="autoZero"/>
        <c:auto val="1"/>
        <c:lblAlgn val="ctr"/>
        <c:lblOffset val="100"/>
        <c:tickMarkSkip val="1"/>
        <c:noMultiLvlLbl val="0"/>
      </c:catAx>
      <c:valAx>
        <c:axId val="79873537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0808471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1.3390544801950455E-2"/>
          <c:y val="0.5653235912322998"/>
          <c:w val="0.21546247601509094"/>
          <c:h val="0.21061776578426361"/>
        </c:manualLayout>
      </c:layout>
      <c:overlay val="0"/>
    </c:legend>
    <c:plotVisOnly val="1"/>
    <c:dispBlanksAs val="gap"/>
    <c:showDLblsOverMax val="1"/>
  </c:chart>
  <c:txPr>
    <a:bodyPr/>
    <a:lstStyle/>
    <a:p>
      <a:pPr>
        <a:defRPr sz="1200">
          <a:ea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43232716650435E-2"/>
          <c:y val="4.571813939924177E-2"/>
          <c:w val="0.91431353456669917"/>
          <c:h val="0.82570209973753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시군구별_표시과목별_의원_현황_20221110092739!$A$20</c:f>
              <c:strCache>
                <c:ptCount val="1"/>
                <c:pt idx="0">
                  <c:v>환자수</c:v>
                </c:pt>
              </c:strCache>
            </c:strRef>
          </c:tx>
          <c:spPr>
            <a:solidFill>
              <a:srgbClr val="00598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00FF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시군구별_표시과목별_의원_현황_20221110092739!$B$19:$D$19</c:f>
              <c:strCache>
                <c:ptCount val="3"/>
                <c:pt idx="0">
                  <c:v>19년도</c:v>
                </c:pt>
                <c:pt idx="1">
                  <c:v>20년도</c:v>
                </c:pt>
                <c:pt idx="2">
                  <c:v>21년도</c:v>
                </c:pt>
              </c:strCache>
            </c:strRef>
          </c:cat>
          <c:val>
            <c:numRef>
              <c:f>시군구별_표시과목별_의원_현황_20221110092739!$B$20:$D$20</c:f>
              <c:numCache>
                <c:formatCode>General</c:formatCode>
                <c:ptCount val="3"/>
                <c:pt idx="0">
                  <c:v>873</c:v>
                </c:pt>
                <c:pt idx="1">
                  <c:v>922</c:v>
                </c:pt>
                <c:pt idx="2">
                  <c:v>1220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B-4275-8409-7A97A9AD1D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67839600"/>
        <c:axId val="967840848"/>
      </c:barChart>
      <c:catAx>
        <c:axId val="967839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7840848"/>
        <c:crosses val="autoZero"/>
        <c:auto val="1"/>
        <c:lblAlgn val="ctr"/>
        <c:lblOffset val="100"/>
        <c:noMultiLvlLbl val="0"/>
      </c:catAx>
      <c:valAx>
        <c:axId val="967840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783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21545302867889"/>
          <c:y val="1.4423180371522903E-2"/>
          <c:w val="0.49379566311836243"/>
          <c:h val="0.96875166893005371"/>
        </c:manualLayout>
      </c:layout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rgbClr val="0056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D2-4912-97F4-C3D96E481DC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D2-4912-97F4-C3D96E481DCE}"/>
              </c:ext>
            </c:extLst>
          </c:dPt>
          <c:dLbls>
            <c:dLbl>
              <c:idx val="0"/>
              <c:layout>
                <c:manualLayout>
                  <c:x val="-0.11256253719329834"/>
                  <c:y val="0.140810638666152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D2-4912-97F4-C3D96E481DCE}"/>
                </c:ext>
              </c:extLst>
            </c:dLbl>
            <c:dLbl>
              <c:idx val="1"/>
              <c:layout>
                <c:manualLayout>
                  <c:x val="0.1736694872379303"/>
                  <c:y val="-0.2734322845935821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D2-4912-97F4-C3D96E481DCE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 i="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재수술</c:v>
                </c:pt>
                <c:pt idx="1">
                  <c:v>정상(완치)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0.13400000000000001</c:v>
                </c:pt>
                <c:pt idx="1">
                  <c:v>0.86599999999999999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D2-4912-97F4-C3D96E481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125976085662842"/>
          <c:y val="0.29528340697288513"/>
          <c:w val="0.25854584574699402"/>
          <c:h val="0.35114482045173645"/>
        </c:manualLayout>
      </c:layout>
      <c:overlay val="0"/>
      <c:spPr>
        <a:noFill/>
        <a:ln w="9525">
          <a:noFill/>
        </a:ln>
        <a:effectLst/>
      </c:spPr>
      <c:txPr>
        <a:bodyPr rot="0" vert="horz"/>
        <a:lstStyle/>
        <a:p>
          <a:pPr>
            <a:defRPr sz="1200" b="1" i="0">
              <a:solidFill>
                <a:schemeClr val="tx1"/>
              </a:solidFill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재발까지의 기간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1880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7-4ABE-A48E-6EB41DE42DF0}"/>
              </c:ext>
            </c:extLst>
          </c:dPt>
          <c:dPt>
            <c:idx val="1"/>
            <c:invertIfNegative val="0"/>
            <c:bubble3D val="0"/>
            <c:spPr>
              <a:solidFill>
                <a:srgbClr val="0056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E7-4ABE-A48E-6EB41DE42DF0}"/>
              </c:ext>
            </c:extLst>
          </c:dPt>
          <c:dPt>
            <c:idx val="2"/>
            <c:invertIfNegative val="0"/>
            <c:bubble3D val="0"/>
            <c:spPr>
              <a:solidFill>
                <a:srgbClr val="0056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E7-4ABE-A48E-6EB41DE42DF0}"/>
              </c:ext>
            </c:extLst>
          </c:dPt>
          <c:dPt>
            <c:idx val="3"/>
            <c:invertIfNegative val="0"/>
            <c:bubble3D val="0"/>
            <c:spPr>
              <a:solidFill>
                <a:srgbClr val="0056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E7-4ABE-A48E-6EB41DE42DF0}"/>
              </c:ext>
            </c:extLst>
          </c:dPt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1달 내</c:v>
                </c:pt>
                <c:pt idx="1">
                  <c:v>1년 내</c:v>
                </c:pt>
                <c:pt idx="2">
                  <c:v>3년 내</c:v>
                </c:pt>
                <c:pt idx="3">
                  <c:v>5년 내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0.30597014925373128</c:v>
                </c:pt>
                <c:pt idx="1">
                  <c:v>0.2462686567164179</c:v>
                </c:pt>
                <c:pt idx="2">
                  <c:v>0.23134328358208955</c:v>
                </c:pt>
                <c:pt idx="3">
                  <c:v>0.21641791044776118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E7-4ABE-A48E-6EB41DE42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905584"/>
        <c:axId val="1495906000"/>
      </c:barChart>
      <c:catAx>
        <c:axId val="149590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5906000"/>
        <c:crosses val="autoZero"/>
        <c:auto val="1"/>
        <c:lblAlgn val="ctr"/>
        <c:lblOffset val="100"/>
        <c:tickMarkSkip val="1"/>
        <c:noMultiLvlLbl val="0"/>
      </c:catAx>
      <c:valAx>
        <c:axId val="149590600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4959055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rtl="0">
              <a:defRPr sz="1100" b="1" i="0">
                <a:solidFill>
                  <a:schemeClr val="tx1"/>
                </a:solidFill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불만족률</c:v>
                </c:pt>
              </c:strCache>
            </c:strRef>
          </c:tx>
          <c:spPr>
            <a:solidFill>
              <a:srgbClr val="00568A"/>
            </a:solidFill>
            <a:ln w="9525">
              <a:noFill/>
            </a:ln>
            <a:effectLst/>
          </c:spPr>
          <c:invertIfNegative val="0"/>
          <c:dLbls>
            <c:spPr>
              <a:noFill/>
              <a:ln w="9525"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불친절</c:v>
                </c:pt>
                <c:pt idx="1">
                  <c:v>의료비</c:v>
                </c:pt>
                <c:pt idx="2">
                  <c:v>치료미흡</c:v>
                </c:pt>
                <c:pt idx="3">
                  <c:v>진료 불성실</c:v>
                </c:pt>
                <c:pt idx="4">
                  <c:v>대기 시간이 길다</c:v>
                </c:pt>
                <c:pt idx="5">
                  <c:v>과대 진료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11.5</c:v>
                </c:pt>
                <c:pt idx="1">
                  <c:v>22.1</c:v>
                </c:pt>
                <c:pt idx="2">
                  <c:v>18.3</c:v>
                </c:pt>
                <c:pt idx="3">
                  <c:v>8.6999999999999993</c:v>
                </c:pt>
                <c:pt idx="4">
                  <c:v>22.3</c:v>
                </c:pt>
                <c:pt idx="5">
                  <c:v>7.2</c:v>
                </c:pt>
                <c:pt idx="6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A-40FB-BF9D-E6C28A9D5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1"/>
        <c:overlap val="-27"/>
        <c:axId val="1367574992"/>
        <c:axId val="1367577072"/>
      </c:barChart>
      <c:catAx>
        <c:axId val="136757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2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367577072"/>
        <c:crosses val="autoZero"/>
        <c:auto val="1"/>
        <c:lblAlgn val="ctr"/>
        <c:lblOffset val="100"/>
        <c:tickMarkSkip val="1"/>
        <c:noMultiLvlLbl val="0"/>
      </c:catAx>
      <c:valAx>
        <c:axId val="1367577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6757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550081457321989"/>
          <c:y val="0.12778940973033603"/>
          <c:w val="0.56996216717403902"/>
          <c:h val="0.8722105902696639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568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ED-4CF7-8A7B-911FB701B44B}"/>
              </c:ext>
            </c:extLst>
          </c:dPt>
          <c:dPt>
            <c:idx val="1"/>
            <c:bubble3D val="0"/>
            <c:spPr>
              <a:solidFill>
                <a:srgbClr val="BAC4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ED-4CF7-8A7B-911FB701B44B}"/>
              </c:ext>
            </c:extLst>
          </c:dPt>
          <c:dPt>
            <c:idx val="2"/>
            <c:bubble3D val="0"/>
            <c:spPr>
              <a:solidFill>
                <a:srgbClr val="BAC4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ED-4CF7-8A7B-911FB701B44B}"/>
              </c:ext>
            </c:extLst>
          </c:dPt>
          <c:dPt>
            <c:idx val="3"/>
            <c:bubble3D val="0"/>
            <c:spPr>
              <a:solidFill>
                <a:srgbClr val="BAC4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ED-4CF7-8A7B-911FB701B44B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9ED-4CF7-8A7B-911FB701B44B}"/>
              </c:ext>
            </c:extLst>
          </c:dPt>
          <c:dLbls>
            <c:dLbl>
              <c:idx val="0"/>
              <c:layout>
                <c:manualLayout>
                  <c:x val="-0.20806457348935425"/>
                  <c:y val="3.514659649730771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defRPr>
                    </a:pPr>
                    <a:r>
                      <a:rPr lang="ko-KR" altLang="en-US" sz="1200" b="1" i="0" u="none" strike="noStrike" kern="1200" baseline="0" dirty="0">
                        <a:solidFill>
                          <a:schemeClr val="bg1"/>
                        </a:solidFill>
                      </a:rPr>
                      <a:t>사무직</a:t>
                    </a:r>
                  </a:p>
                  <a:p>
                    <a:pPr>
                      <a:defRPr sz="1200" b="1">
                        <a:solidFill>
                          <a:schemeClr val="bg1"/>
                        </a:solidFill>
                      </a:defRPr>
                    </a:pPr>
                    <a:r>
                      <a:rPr lang="en-US" altLang="ko-KR" sz="1200" b="1" i="0" u="none" strike="noStrike" kern="1200" baseline="0" dirty="0">
                        <a:solidFill>
                          <a:schemeClr val="bg1"/>
                        </a:solidFill>
                      </a:rPr>
                      <a:t>(43.47%)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94600909177368"/>
                      <c:h val="0.3872856007851567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B9ED-4CF7-8A7B-911FB701B44B}"/>
                </c:ext>
              </c:extLst>
            </c:dLbl>
            <c:dLbl>
              <c:idx val="1"/>
              <c:layout>
                <c:manualLayout>
                  <c:x val="1.3529462468256651E-2"/>
                  <c:y val="-5.284678792613237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defRPr>
                    </a:pPr>
                    <a:r>
                      <a:rPr lang="ko-KR" altLang="en-US" sz="1100" b="1" dirty="0">
                        <a:solidFill>
                          <a:schemeClr val="tx1"/>
                        </a:solidFill>
                      </a:rPr>
                      <a:t>무직</a:t>
                    </a:r>
                  </a:p>
                  <a:p>
                    <a:pPr>
                      <a:defRPr sz="1100" b="1">
                        <a:solidFill>
                          <a:schemeClr val="tx1"/>
                        </a:solidFill>
                      </a:defRPr>
                    </a:pPr>
                    <a:r>
                      <a:rPr lang="en-US" altLang="ko-KR" sz="1100" b="1" dirty="0">
                        <a:solidFill>
                          <a:schemeClr val="tx1"/>
                        </a:solidFill>
                      </a:rPr>
                      <a:t>(15.99%)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9ED-4CF7-8A7B-911FB701B44B}"/>
                </c:ext>
              </c:extLst>
            </c:dLbl>
            <c:dLbl>
              <c:idx val="2"/>
              <c:layout>
                <c:manualLayout>
                  <c:x val="0.1187606577179509"/>
                  <c:y val="-0.132737853128914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defRPr>
                    </a:pPr>
                    <a:r>
                      <a:rPr lang="ko-KR" altLang="en-US" sz="1100" b="1">
                        <a:solidFill>
                          <a:schemeClr val="tx1"/>
                        </a:solidFill>
                      </a:rPr>
                      <a:t>자영업</a:t>
                    </a:r>
                  </a:p>
                  <a:p>
                    <a:pPr>
                      <a:defRPr sz="1100" b="1">
                        <a:solidFill>
                          <a:schemeClr val="tx1"/>
                        </a:solidFill>
                      </a:defRPr>
                    </a:pPr>
                    <a:r>
                      <a:rPr lang="en-US" altLang="ko-KR" sz="1100" b="1">
                        <a:solidFill>
                          <a:schemeClr val="tx1"/>
                        </a:solidFill>
                      </a:rPr>
                      <a:t>(16.37%)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9ED-4CF7-8A7B-911FB701B44B}"/>
                </c:ext>
              </c:extLst>
            </c:dLbl>
            <c:dLbl>
              <c:idx val="3"/>
              <c:layout>
                <c:manualLayout>
                  <c:x val="6.4607244445328504E-2"/>
                  <c:y val="7.408261247728281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defRPr>
                    </a:pPr>
                    <a:r>
                      <a:rPr lang="ko-KR" altLang="en-US" sz="1100" b="1" dirty="0">
                        <a:solidFill>
                          <a:schemeClr val="tx1"/>
                        </a:solidFill>
                      </a:rPr>
                      <a:t>학생</a:t>
                    </a:r>
                  </a:p>
                  <a:p>
                    <a:pPr>
                      <a:defRPr sz="1100" b="1">
                        <a:solidFill>
                          <a:schemeClr val="tx1"/>
                        </a:solidFill>
                      </a:defRPr>
                    </a:pPr>
                    <a:r>
                      <a:rPr lang="en-US" altLang="ko-KR" sz="1100" b="1" dirty="0">
                        <a:solidFill>
                          <a:schemeClr val="tx1"/>
                        </a:solidFill>
                      </a:rPr>
                      <a:t>(13.16%)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9ED-4CF7-8A7B-911FB701B44B}"/>
                </c:ext>
              </c:extLst>
            </c:dLbl>
            <c:dLbl>
              <c:idx val="4"/>
              <c:layout>
                <c:manualLayout>
                  <c:x val="0.11388684660789805"/>
                  <c:y val="0.1648352572790577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defRPr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주부</a:t>
                    </a:r>
                  </a:p>
                  <a:p>
                    <a:pPr>
                      <a:defRPr sz="1100" b="1">
                        <a:solidFill>
                          <a:schemeClr val="tx1"/>
                        </a:solidFill>
                      </a:defRPr>
                    </a:pP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(11.01%)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9ED-4CF7-8A7B-911FB701B4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시군구별_표시과목별_의원_현황_20221110092739!$A$42:$E$42</c:f>
              <c:strCache>
                <c:ptCount val="5"/>
                <c:pt idx="0">
                  <c:v>사무직</c:v>
                </c:pt>
                <c:pt idx="1">
                  <c:v>무직</c:v>
                </c:pt>
                <c:pt idx="2">
                  <c:v>자영업</c:v>
                </c:pt>
                <c:pt idx="3">
                  <c:v>학생</c:v>
                </c:pt>
                <c:pt idx="4">
                  <c:v>주부</c:v>
                </c:pt>
              </c:strCache>
            </c:strRef>
          </c:cat>
          <c:val>
            <c:numRef>
              <c:f>시군구별_표시과목별_의원_현황_20221110092739!$A$43:$E$43</c:f>
              <c:numCache>
                <c:formatCode>General</c:formatCode>
                <c:ptCount val="5"/>
                <c:pt idx="0">
                  <c:v>446</c:v>
                </c:pt>
                <c:pt idx="1">
                  <c:v>164</c:v>
                </c:pt>
                <c:pt idx="2">
                  <c:v>168</c:v>
                </c:pt>
                <c:pt idx="3">
                  <c:v>135</c:v>
                </c:pt>
                <c:pt idx="4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9ED-4CF7-8A7B-911FB701B4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시군구별_표시과목별_의원_현황_20221110092739!$B$213</c:f>
              <c:strCache>
                <c:ptCount val="1"/>
                <c:pt idx="0">
                  <c:v>수술건수</c:v>
                </c:pt>
              </c:strCache>
            </c:strRef>
          </c:tx>
          <c:spPr>
            <a:solidFill>
              <a:srgbClr val="00568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1880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70-4022-9A31-2FB137F799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1A74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시군구별_표시과목별_의원_현황_20221110092739!$A$214:$A$217</c:f>
              <c:strCache>
                <c:ptCount val="4"/>
                <c:pt idx="0">
                  <c:v>봄</c:v>
                </c:pt>
                <c:pt idx="1">
                  <c:v>여름</c:v>
                </c:pt>
                <c:pt idx="2">
                  <c:v>가을</c:v>
                </c:pt>
                <c:pt idx="3">
                  <c:v>겨울</c:v>
                </c:pt>
              </c:strCache>
            </c:strRef>
          </c:cat>
          <c:val>
            <c:numRef>
              <c:f>시군구별_표시과목별_의원_현황_20221110092739!$B$214:$B$217</c:f>
              <c:numCache>
                <c:formatCode>General</c:formatCode>
                <c:ptCount val="4"/>
                <c:pt idx="0">
                  <c:v>451</c:v>
                </c:pt>
                <c:pt idx="1">
                  <c:v>348</c:v>
                </c:pt>
                <c:pt idx="2">
                  <c:v>424</c:v>
                </c:pt>
                <c:pt idx="3">
                  <c:v>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70-4022-9A31-2FB137F799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9"/>
        <c:overlap val="-27"/>
        <c:axId val="1593808624"/>
        <c:axId val="1593803216"/>
      </c:barChart>
      <c:catAx>
        <c:axId val="159380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593803216"/>
        <c:crosses val="autoZero"/>
        <c:auto val="1"/>
        <c:lblAlgn val="ctr"/>
        <c:lblOffset val="100"/>
        <c:noMultiLvlLbl val="0"/>
      </c:catAx>
      <c:valAx>
        <c:axId val="1593803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380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시군구별_표시과목별_의원_현황_20221110092739!$B$220</c:f>
              <c:strCache>
                <c:ptCount val="1"/>
                <c:pt idx="0">
                  <c:v>수술건수</c:v>
                </c:pt>
              </c:strCache>
            </c:strRef>
          </c:tx>
          <c:spPr>
            <a:solidFill>
              <a:srgbClr val="00568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1880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8D-47C4-A86E-73ECAF76B907}"/>
              </c:ext>
            </c:extLst>
          </c:dPt>
          <c:dPt>
            <c:idx val="5"/>
            <c:invertIfNegative val="0"/>
            <c:bubble3D val="0"/>
            <c:spPr>
              <a:solidFill>
                <a:srgbClr val="0056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8D-47C4-A86E-73ECAF76B9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1A74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시군구별_표시과목별_의원_현황_20221110092739!$A$221:$A$227</c:f>
              <c:strCache>
                <c:ptCount val="7"/>
                <c:pt idx="0">
                  <c:v>일요일</c:v>
                </c:pt>
                <c:pt idx="1">
                  <c:v>월요일</c:v>
                </c:pt>
                <c:pt idx="2">
                  <c:v>화요일</c:v>
                </c:pt>
                <c:pt idx="3">
                  <c:v>수요일</c:v>
                </c:pt>
                <c:pt idx="4">
                  <c:v>목요일</c:v>
                </c:pt>
                <c:pt idx="5">
                  <c:v>금요일</c:v>
                </c:pt>
                <c:pt idx="6">
                  <c:v>토요일</c:v>
                </c:pt>
              </c:strCache>
            </c:strRef>
          </c:cat>
          <c:val>
            <c:numRef>
              <c:f>시군구별_표시과목별_의원_현황_20221110092739!$B$221:$B$227</c:f>
              <c:numCache>
                <c:formatCode>General</c:formatCode>
                <c:ptCount val="7"/>
                <c:pt idx="0">
                  <c:v>188</c:v>
                </c:pt>
                <c:pt idx="1">
                  <c:v>120</c:v>
                </c:pt>
                <c:pt idx="2">
                  <c:v>228</c:v>
                </c:pt>
                <c:pt idx="3">
                  <c:v>285</c:v>
                </c:pt>
                <c:pt idx="4">
                  <c:v>335</c:v>
                </c:pt>
                <c:pt idx="5">
                  <c:v>372</c:v>
                </c:pt>
                <c:pt idx="6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8D-47C4-A86E-73ECAF76B9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5"/>
        <c:overlap val="-27"/>
        <c:axId val="1467766304"/>
        <c:axId val="1467765472"/>
      </c:barChart>
      <c:catAx>
        <c:axId val="146776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467765472"/>
        <c:crosses val="autoZero"/>
        <c:auto val="1"/>
        <c:lblAlgn val="ctr"/>
        <c:lblOffset val="100"/>
        <c:noMultiLvlLbl val="0"/>
      </c:catAx>
      <c:valAx>
        <c:axId val="1467765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7766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0225571960513847E-3"/>
          <c:y val="8.3006535947712415E-2"/>
          <c:w val="0.9590742699466428"/>
          <c:h val="0.71812418300653591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568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F6F-4D66-BD75-3666137D22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시군구별_표시과목별_의원_현황_20221110092739!$A$72:$I$72</c:f>
              <c:strCache>
                <c:ptCount val="9"/>
                <c:pt idx="0">
                  <c:v>사무직</c:v>
                </c:pt>
                <c:pt idx="1">
                  <c:v>기타</c:v>
                </c:pt>
                <c:pt idx="2">
                  <c:v>자영업</c:v>
                </c:pt>
                <c:pt idx="3">
                  <c:v>무직</c:v>
                </c:pt>
                <c:pt idx="4">
                  <c:v>학생</c:v>
                </c:pt>
                <c:pt idx="5">
                  <c:v>주부</c:v>
                </c:pt>
                <c:pt idx="6">
                  <c:v>군인</c:v>
                </c:pt>
                <c:pt idx="7">
                  <c:v>공무원</c:v>
                </c:pt>
                <c:pt idx="8">
                  <c:v>이외 직종</c:v>
                </c:pt>
              </c:strCache>
            </c:strRef>
          </c:cat>
          <c:val>
            <c:numRef>
              <c:f>시군구별_표시과목별_의원_현황_20221110092739!$A$73:$I$73</c:f>
              <c:numCache>
                <c:formatCode>0_);[Red]\(0\)</c:formatCode>
                <c:ptCount val="9"/>
                <c:pt idx="0" formatCode="General">
                  <c:v>446</c:v>
                </c:pt>
                <c:pt idx="1">
                  <c:v>414</c:v>
                </c:pt>
                <c:pt idx="2" formatCode="General">
                  <c:v>168</c:v>
                </c:pt>
                <c:pt idx="3" formatCode="General">
                  <c:v>164</c:v>
                </c:pt>
                <c:pt idx="4" formatCode="General">
                  <c:v>135</c:v>
                </c:pt>
                <c:pt idx="5" formatCode="General">
                  <c:v>113</c:v>
                </c:pt>
                <c:pt idx="6" formatCode="General">
                  <c:v>89</c:v>
                </c:pt>
                <c:pt idx="7" formatCode="General">
                  <c:v>51</c:v>
                </c:pt>
                <c:pt idx="8" formatCode="General">
                  <c:v>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6F-4D66-BD75-3666137D22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1"/>
        <c:gapDepth val="0"/>
        <c:shape val="box"/>
        <c:axId val="1505112832"/>
        <c:axId val="1505116992"/>
        <c:axId val="0"/>
      </c:bar3DChart>
      <c:catAx>
        <c:axId val="150511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505116992"/>
        <c:crosses val="autoZero"/>
        <c:auto val="1"/>
        <c:lblAlgn val="ctr"/>
        <c:lblOffset val="100"/>
        <c:noMultiLvlLbl val="0"/>
      </c:catAx>
      <c:valAx>
        <c:axId val="1505116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511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0.0172</cdr:x>
      <cdr:y>0.76521</cdr:y>
    </cdr:from>
    <cdr:to>
      <cdr:x>0.9828</cdr:x>
      <cdr:y>0.95718</cdr:y>
    </cdr:to>
    <cdr:pic>
      <cdr:nvPicPr>
        <cdr:cNvPr id="2" name="table">
          <a:extLst xmlns:a="http://schemas.openxmlformats.org/drawingml/2006/main">
            <a:ext uri="{FF2B5EF4-FFF2-40B4-BE49-F238E27FC236}">
              <a16:creationId xmlns:a16="http://schemas.microsoft.com/office/drawing/2014/main" id="{0D9B9EE0-6085-86C4-FE87-CF84AF4F850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84998" y="1528357"/>
          <a:ext cx="4771576" cy="3834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9C7FF36-B3B5-490A-B14F-198FF03426AB}" type="datetime1">
              <a:rPr lang="ko-KR" altLang="en-US"/>
              <a:pPr lvl="0">
                <a:defRPr/>
              </a:pPr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BF1A7BC-E346-40DF-9D5B-D4DFB9A82A4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8BD6B75-64C7-4A32-BB30-18734CDF8C14}" type="datetime1">
              <a:rPr lang="ko-KR" altLang="en-US"/>
              <a:pPr lvl="0">
                <a:defRPr/>
              </a:pPr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016000" y="1143000"/>
            <a:ext cx="4826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B3E0D1-74EC-4BA8-9788-CC2D5EE3EE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B3E0D1-74EC-4BA8-9788-CC2D5EE3EE0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16000" y="1143000"/>
            <a:ext cx="48260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60B3E0D1-74EC-4BA8-9788-CC2D5EE3EE0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1041" y="1122363"/>
            <a:ext cx="8046244" cy="2387600"/>
          </a:xfrm>
          <a:prstGeom prst="rect">
            <a:avLst/>
          </a:prstGeom>
        </p:spPr>
        <p:txBody>
          <a:bodyPr anchor="b"/>
          <a:lstStyle>
            <a:lvl1pPr algn="ctr">
              <a:defRPr sz="527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1041" y="3602038"/>
            <a:ext cx="8046244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12"/>
            </a:lvl1pPr>
            <a:lvl2pPr marL="402290" indent="0" algn="ctr">
              <a:buNone/>
              <a:defRPr sz="1760"/>
            </a:lvl2pPr>
            <a:lvl3pPr marL="804581" indent="0" algn="ctr">
              <a:buNone/>
              <a:defRPr sz="1584"/>
            </a:lvl3pPr>
            <a:lvl4pPr marL="1206871" indent="0" algn="ctr">
              <a:buNone/>
              <a:defRPr sz="1408"/>
            </a:lvl4pPr>
            <a:lvl5pPr marL="1609161" indent="0" algn="ctr">
              <a:buNone/>
              <a:defRPr sz="1408"/>
            </a:lvl5pPr>
            <a:lvl6pPr marL="2011451" indent="0" algn="ctr">
              <a:buNone/>
              <a:defRPr sz="1408"/>
            </a:lvl6pPr>
            <a:lvl7pPr marL="2413742" indent="0" algn="ctr">
              <a:buNone/>
              <a:defRPr sz="1408"/>
            </a:lvl7pPr>
            <a:lvl8pPr marL="2816032" indent="0" algn="ctr">
              <a:buNone/>
              <a:defRPr sz="1408"/>
            </a:lvl8pPr>
            <a:lvl9pPr marL="3218322" indent="0" algn="ctr">
              <a:buNone/>
              <a:defRPr sz="140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61E43ED6-FA00-4CBF-A1F5-C763701B68B9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20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73" y="365126"/>
            <a:ext cx="925318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7573" y="1825625"/>
            <a:ext cx="925318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6A218BAF-62A7-4743-8389-13E89D28DA84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4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7458" y="365125"/>
            <a:ext cx="231329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7572" y="365125"/>
            <a:ext cx="6805781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EFADA269-5D40-46C0-A277-DA08B5F989D7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1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73" y="365126"/>
            <a:ext cx="925318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73" y="1825625"/>
            <a:ext cx="925318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5EBEF6AA-B6F2-481F-A8E6-A6EE0C689DA0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E40694-BC7E-4262-B128-2029D4FF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216" y="6356351"/>
            <a:ext cx="2413873" cy="365125"/>
          </a:xfrm>
        </p:spPr>
        <p:txBody>
          <a:bodyPr/>
          <a:lstStyle/>
          <a:p>
            <a:fld id="{1D45F2BF-E826-4158-8C94-358508EDCE1B}" type="slidenum">
              <a:rPr lang="ko-KR" altLang="en-US" smtClean="0"/>
              <a:pPr/>
              <a:t>‹#›</a:t>
            </a:fld>
            <a:r>
              <a:rPr lang="en-US" altLang="ko-KR" dirty="0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21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985" y="1709739"/>
            <a:ext cx="9253180" cy="2852737"/>
          </a:xfrm>
          <a:prstGeom prst="rect">
            <a:avLst/>
          </a:prstGeom>
        </p:spPr>
        <p:txBody>
          <a:bodyPr anchor="b"/>
          <a:lstStyle>
            <a:lvl1pPr>
              <a:defRPr sz="527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985" y="4589464"/>
            <a:ext cx="925318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1pPr>
            <a:lvl2pPr marL="40229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2pPr>
            <a:lvl3pPr marL="804581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3pPr>
            <a:lvl4pPr marL="1206871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4pPr>
            <a:lvl5pPr marL="1609161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5pPr>
            <a:lvl6pPr marL="2011451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6pPr>
            <a:lvl7pPr marL="2413742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7pPr>
            <a:lvl8pPr marL="2816032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8pPr>
            <a:lvl9pPr marL="3218322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11EA9DF2-31A8-4EF3-81DF-D352E8031816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B5BD77-DD08-2191-754A-0EC18B92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6880" y="6356351"/>
            <a:ext cx="2413873" cy="365125"/>
          </a:xfrm>
        </p:spPr>
        <p:txBody>
          <a:bodyPr/>
          <a:lstStyle/>
          <a:p>
            <a:fld id="{1D45F2BF-E826-4158-8C94-358508EDCE1B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10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73" y="365126"/>
            <a:ext cx="925318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572" y="1825625"/>
            <a:ext cx="455953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1215" y="1825625"/>
            <a:ext cx="455953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C58E3879-073B-43FB-8852-4AA89249BFE2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60FD13-FD7D-134A-5118-20302D1D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6880" y="6356351"/>
            <a:ext cx="2413873" cy="365125"/>
          </a:xfrm>
        </p:spPr>
        <p:txBody>
          <a:bodyPr/>
          <a:lstStyle/>
          <a:p>
            <a:fld id="{1D45F2BF-E826-4158-8C94-358508EDCE1B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0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70" y="365126"/>
            <a:ext cx="925318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970" y="1681163"/>
            <a:ext cx="453858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12" b="1"/>
            </a:lvl1pPr>
            <a:lvl2pPr marL="402290" indent="0">
              <a:buNone/>
              <a:defRPr sz="1760" b="1"/>
            </a:lvl2pPr>
            <a:lvl3pPr marL="804581" indent="0">
              <a:buNone/>
              <a:defRPr sz="1584" b="1"/>
            </a:lvl3pPr>
            <a:lvl4pPr marL="1206871" indent="0">
              <a:buNone/>
              <a:defRPr sz="1408" b="1"/>
            </a:lvl4pPr>
            <a:lvl5pPr marL="1609161" indent="0">
              <a:buNone/>
              <a:defRPr sz="1408" b="1"/>
            </a:lvl5pPr>
            <a:lvl6pPr marL="2011451" indent="0">
              <a:buNone/>
              <a:defRPr sz="1408" b="1"/>
            </a:lvl6pPr>
            <a:lvl7pPr marL="2413742" indent="0">
              <a:buNone/>
              <a:defRPr sz="1408" b="1"/>
            </a:lvl7pPr>
            <a:lvl8pPr marL="2816032" indent="0">
              <a:buNone/>
              <a:defRPr sz="1408" b="1"/>
            </a:lvl8pPr>
            <a:lvl9pPr marL="3218322" indent="0">
              <a:buNone/>
              <a:defRPr sz="140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970" y="2505075"/>
            <a:ext cx="453858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1215" y="1681163"/>
            <a:ext cx="45609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12" b="1"/>
            </a:lvl1pPr>
            <a:lvl2pPr marL="402290" indent="0">
              <a:buNone/>
              <a:defRPr sz="1760" b="1"/>
            </a:lvl2pPr>
            <a:lvl3pPr marL="804581" indent="0">
              <a:buNone/>
              <a:defRPr sz="1584" b="1"/>
            </a:lvl3pPr>
            <a:lvl4pPr marL="1206871" indent="0">
              <a:buNone/>
              <a:defRPr sz="1408" b="1"/>
            </a:lvl4pPr>
            <a:lvl5pPr marL="1609161" indent="0">
              <a:buNone/>
              <a:defRPr sz="1408" b="1"/>
            </a:lvl5pPr>
            <a:lvl6pPr marL="2011451" indent="0">
              <a:buNone/>
              <a:defRPr sz="1408" b="1"/>
            </a:lvl6pPr>
            <a:lvl7pPr marL="2413742" indent="0">
              <a:buNone/>
              <a:defRPr sz="1408" b="1"/>
            </a:lvl7pPr>
            <a:lvl8pPr marL="2816032" indent="0">
              <a:buNone/>
              <a:defRPr sz="1408" b="1"/>
            </a:lvl8pPr>
            <a:lvl9pPr marL="3218322" indent="0">
              <a:buNone/>
              <a:defRPr sz="140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1215" y="2505075"/>
            <a:ext cx="456093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34327C77-F065-4D58-9A0E-5AE797BF8685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73" y="365126"/>
            <a:ext cx="925318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58DAD67D-34CA-47B2-A80D-C103C2CE042B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1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4EE89B83-674E-48D0-87E0-0D3DBA3C5387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42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70" y="457200"/>
            <a:ext cx="3460164" cy="1600200"/>
          </a:xfrm>
          <a:prstGeom prst="rect">
            <a:avLst/>
          </a:prstGeom>
        </p:spPr>
        <p:txBody>
          <a:bodyPr anchor="b"/>
          <a:lstStyle>
            <a:lvl1pPr>
              <a:defRPr sz="28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935" y="987426"/>
            <a:ext cx="5431215" cy="4873625"/>
          </a:xfrm>
          <a:prstGeom prst="rect">
            <a:avLst/>
          </a:prstGeom>
        </p:spPr>
        <p:txBody>
          <a:bodyPr/>
          <a:lstStyle>
            <a:lvl1pPr>
              <a:defRPr sz="2816"/>
            </a:lvl1pPr>
            <a:lvl2pPr>
              <a:defRPr sz="2464"/>
            </a:lvl2pPr>
            <a:lvl3pPr>
              <a:defRPr sz="2112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970" y="2057400"/>
            <a:ext cx="346016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8"/>
            </a:lvl1pPr>
            <a:lvl2pPr marL="402290" indent="0">
              <a:buNone/>
              <a:defRPr sz="1232"/>
            </a:lvl2pPr>
            <a:lvl3pPr marL="804581" indent="0">
              <a:buNone/>
              <a:defRPr sz="1056"/>
            </a:lvl3pPr>
            <a:lvl4pPr marL="1206871" indent="0">
              <a:buNone/>
              <a:defRPr sz="880"/>
            </a:lvl4pPr>
            <a:lvl5pPr marL="1609161" indent="0">
              <a:buNone/>
              <a:defRPr sz="880"/>
            </a:lvl5pPr>
            <a:lvl6pPr marL="2011451" indent="0">
              <a:buNone/>
              <a:defRPr sz="880"/>
            </a:lvl6pPr>
            <a:lvl7pPr marL="2413742" indent="0">
              <a:buNone/>
              <a:defRPr sz="880"/>
            </a:lvl7pPr>
            <a:lvl8pPr marL="2816032" indent="0">
              <a:buNone/>
              <a:defRPr sz="880"/>
            </a:lvl8pPr>
            <a:lvl9pPr marL="3218322" indent="0">
              <a:buNone/>
              <a:defRPr sz="8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67B29E2A-2945-4A2A-A0AD-BDCB6EBF6FB8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6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70" y="457200"/>
            <a:ext cx="3460164" cy="1600200"/>
          </a:xfrm>
          <a:prstGeom prst="rect">
            <a:avLst/>
          </a:prstGeom>
        </p:spPr>
        <p:txBody>
          <a:bodyPr anchor="b"/>
          <a:lstStyle>
            <a:lvl1pPr>
              <a:defRPr sz="28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60935" y="987426"/>
            <a:ext cx="5431215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16"/>
            </a:lvl1pPr>
            <a:lvl2pPr marL="402290" indent="0">
              <a:buNone/>
              <a:defRPr sz="2464"/>
            </a:lvl2pPr>
            <a:lvl3pPr marL="804581" indent="0">
              <a:buNone/>
              <a:defRPr sz="2112"/>
            </a:lvl3pPr>
            <a:lvl4pPr marL="1206871" indent="0">
              <a:buNone/>
              <a:defRPr sz="1760"/>
            </a:lvl4pPr>
            <a:lvl5pPr marL="1609161" indent="0">
              <a:buNone/>
              <a:defRPr sz="1760"/>
            </a:lvl5pPr>
            <a:lvl6pPr marL="2011451" indent="0">
              <a:buNone/>
              <a:defRPr sz="1760"/>
            </a:lvl6pPr>
            <a:lvl7pPr marL="2413742" indent="0">
              <a:buNone/>
              <a:defRPr sz="1760"/>
            </a:lvl7pPr>
            <a:lvl8pPr marL="2816032" indent="0">
              <a:buNone/>
              <a:defRPr sz="1760"/>
            </a:lvl8pPr>
            <a:lvl9pPr marL="3218322" indent="0">
              <a:buNone/>
              <a:defRPr sz="176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970" y="2057400"/>
            <a:ext cx="3460164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8"/>
            </a:lvl1pPr>
            <a:lvl2pPr marL="402290" indent="0">
              <a:buNone/>
              <a:defRPr sz="1232"/>
            </a:lvl2pPr>
            <a:lvl3pPr marL="804581" indent="0">
              <a:buNone/>
              <a:defRPr sz="1056"/>
            </a:lvl3pPr>
            <a:lvl4pPr marL="1206871" indent="0">
              <a:buNone/>
              <a:defRPr sz="880"/>
            </a:lvl4pPr>
            <a:lvl5pPr marL="1609161" indent="0">
              <a:buNone/>
              <a:defRPr sz="880"/>
            </a:lvl5pPr>
            <a:lvl6pPr marL="2011451" indent="0">
              <a:buNone/>
              <a:defRPr sz="880"/>
            </a:lvl6pPr>
            <a:lvl7pPr marL="2413742" indent="0">
              <a:buNone/>
              <a:defRPr sz="880"/>
            </a:lvl7pPr>
            <a:lvl8pPr marL="2816032" indent="0">
              <a:buNone/>
              <a:defRPr sz="880"/>
            </a:lvl8pPr>
            <a:lvl9pPr marL="3218322" indent="0">
              <a:buNone/>
              <a:defRPr sz="8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7572" y="6356351"/>
            <a:ext cx="2413873" cy="365125"/>
          </a:xfrm>
          <a:prstGeom prst="rect">
            <a:avLst/>
          </a:prstGeom>
        </p:spPr>
        <p:txBody>
          <a:bodyPr/>
          <a:lstStyle/>
          <a:p>
            <a:fld id="{28DE2488-D519-4807-9CC5-ADD2FACEA98C}" type="datetime1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3758" y="6356351"/>
            <a:ext cx="362081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1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76880" y="6356351"/>
            <a:ext cx="241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F2BF-E826-4158-8C94-358508EDC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4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804581" rtl="0" eaLnBrk="1" latinLnBrk="1" hangingPunct="1">
        <a:lnSpc>
          <a:spcPct val="90000"/>
        </a:lnSpc>
        <a:spcBef>
          <a:spcPct val="0"/>
        </a:spcBef>
        <a:buNone/>
        <a:defRPr sz="38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145" indent="-201145" algn="l" defTabSz="804581" rtl="0" eaLnBrk="1" latinLnBrk="1" hangingPunct="1">
        <a:lnSpc>
          <a:spcPct val="90000"/>
        </a:lnSpc>
        <a:spcBef>
          <a:spcPts val="880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1pPr>
      <a:lvl2pPr marL="603435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2pPr>
      <a:lvl3pPr marL="1005726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408016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4pPr>
      <a:lvl5pPr marL="1810306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5pPr>
      <a:lvl6pPr marL="2212597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6pPr>
      <a:lvl7pPr marL="2614887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7pPr>
      <a:lvl8pPr marL="3017177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8pPr>
      <a:lvl9pPr marL="3419467" indent="-201145" algn="l" defTabSz="804581" rtl="0" eaLnBrk="1" latinLnBrk="1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1pPr>
      <a:lvl2pPr marL="402290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2pPr>
      <a:lvl3pPr marL="804581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06871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4pPr>
      <a:lvl5pPr marL="1609161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5pPr>
      <a:lvl6pPr marL="2011451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6pPr>
      <a:lvl7pPr marL="2413742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7pPr>
      <a:lvl8pPr marL="2816032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8pPr>
      <a:lvl9pPr marL="3218322" algn="l" defTabSz="804581" rtl="0" eaLnBrk="1" latinLnBrk="1" hangingPunct="1">
        <a:defRPr sz="15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chart" Target="../charts/chart6.xml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남자, 셔츠, 착용이(가) 표시된 사진&#10;&#10;자동 생성된 설명">
            <a:extLst>
              <a:ext uri="{FF2B5EF4-FFF2-40B4-BE49-F238E27FC236}">
                <a16:creationId xmlns:a16="http://schemas.microsoft.com/office/drawing/2014/main" id="{BFD5707A-874B-97F0-A7BC-1A1752A8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/>
          <a:stretch/>
        </p:blipFill>
        <p:spPr>
          <a:xfrm>
            <a:off x="453644" y="-27610"/>
            <a:ext cx="10274681" cy="69025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341" y="0"/>
            <a:ext cx="1072564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3C0BA19D-62DB-8C45-8527-7ACE3590F671}"/>
              </a:ext>
            </a:extLst>
          </p:cNvPr>
          <p:cNvSpPr>
            <a:spLocks/>
          </p:cNvSpPr>
          <p:nvPr/>
        </p:nvSpPr>
        <p:spPr>
          <a:xfrm>
            <a:off x="-1322" y="-38500"/>
            <a:ext cx="8275980" cy="6901314"/>
          </a:xfrm>
          <a:custGeom>
            <a:avLst/>
            <a:gdLst>
              <a:gd name="connsiteX0" fmla="*/ 0 w 4299284"/>
              <a:gd name="connsiteY0" fmla="*/ 0 h 1973179"/>
              <a:gd name="connsiteX1" fmla="*/ 3312695 w 4299284"/>
              <a:gd name="connsiteY1" fmla="*/ 0 h 1973179"/>
              <a:gd name="connsiteX2" fmla="*/ 4299284 w 4299284"/>
              <a:gd name="connsiteY2" fmla="*/ 986590 h 1973179"/>
              <a:gd name="connsiteX3" fmla="*/ 4299284 w 4299284"/>
              <a:gd name="connsiteY3" fmla="*/ 1973179 h 1973179"/>
              <a:gd name="connsiteX4" fmla="*/ 0 w 4299284"/>
              <a:gd name="connsiteY4" fmla="*/ 1973179 h 1973179"/>
              <a:gd name="connsiteX5" fmla="*/ 0 w 4299284"/>
              <a:gd name="connsiteY5" fmla="*/ 0 h 1973179"/>
              <a:gd name="connsiteX0" fmla="*/ 0 w 4299284"/>
              <a:gd name="connsiteY0" fmla="*/ 0 h 1973179"/>
              <a:gd name="connsiteX1" fmla="*/ 1612232 w 4299284"/>
              <a:gd name="connsiteY1" fmla="*/ 0 h 1973179"/>
              <a:gd name="connsiteX2" fmla="*/ 4299284 w 4299284"/>
              <a:gd name="connsiteY2" fmla="*/ 986590 h 1973179"/>
              <a:gd name="connsiteX3" fmla="*/ 4299284 w 4299284"/>
              <a:gd name="connsiteY3" fmla="*/ 1973179 h 1973179"/>
              <a:gd name="connsiteX4" fmla="*/ 0 w 4299284"/>
              <a:gd name="connsiteY4" fmla="*/ 1973179 h 1973179"/>
              <a:gd name="connsiteX5" fmla="*/ 0 w 4299284"/>
              <a:gd name="connsiteY5" fmla="*/ 0 h 1973179"/>
              <a:gd name="connsiteX0" fmla="*/ 0 w 4331368"/>
              <a:gd name="connsiteY0" fmla="*/ 0 h 1973179"/>
              <a:gd name="connsiteX1" fmla="*/ 1612232 w 4331368"/>
              <a:gd name="connsiteY1" fmla="*/ 0 h 1973179"/>
              <a:gd name="connsiteX2" fmla="*/ 4331368 w 4331368"/>
              <a:gd name="connsiteY2" fmla="*/ 1900990 h 1973179"/>
              <a:gd name="connsiteX3" fmla="*/ 4299284 w 4331368"/>
              <a:gd name="connsiteY3" fmla="*/ 1973179 h 1973179"/>
              <a:gd name="connsiteX4" fmla="*/ 0 w 4331368"/>
              <a:gd name="connsiteY4" fmla="*/ 1973179 h 1973179"/>
              <a:gd name="connsiteX5" fmla="*/ 0 w 4331368"/>
              <a:gd name="connsiteY5" fmla="*/ 0 h 1973179"/>
              <a:gd name="connsiteX0" fmla="*/ 0 w 4331368"/>
              <a:gd name="connsiteY0" fmla="*/ 0 h 1981201"/>
              <a:gd name="connsiteX1" fmla="*/ 1612232 w 4331368"/>
              <a:gd name="connsiteY1" fmla="*/ 0 h 1981201"/>
              <a:gd name="connsiteX2" fmla="*/ 4331368 w 4331368"/>
              <a:gd name="connsiteY2" fmla="*/ 1981201 h 1981201"/>
              <a:gd name="connsiteX3" fmla="*/ 4299284 w 4331368"/>
              <a:gd name="connsiteY3" fmla="*/ 1973179 h 1981201"/>
              <a:gd name="connsiteX4" fmla="*/ 0 w 4331368"/>
              <a:gd name="connsiteY4" fmla="*/ 1973179 h 1981201"/>
              <a:gd name="connsiteX5" fmla="*/ 0 w 4331368"/>
              <a:gd name="connsiteY5" fmla="*/ 0 h 1981201"/>
              <a:gd name="connsiteX0" fmla="*/ 0 w 4331368"/>
              <a:gd name="connsiteY0" fmla="*/ 2382 h 1983583"/>
              <a:gd name="connsiteX1" fmla="*/ 1701475 w 4331368"/>
              <a:gd name="connsiteY1" fmla="*/ 0 h 1983583"/>
              <a:gd name="connsiteX2" fmla="*/ 4331368 w 4331368"/>
              <a:gd name="connsiteY2" fmla="*/ 1983583 h 1983583"/>
              <a:gd name="connsiteX3" fmla="*/ 4299284 w 4331368"/>
              <a:gd name="connsiteY3" fmla="*/ 1975561 h 1983583"/>
              <a:gd name="connsiteX4" fmla="*/ 0 w 4331368"/>
              <a:gd name="connsiteY4" fmla="*/ 1975561 h 1983583"/>
              <a:gd name="connsiteX5" fmla="*/ 0 w 4331368"/>
              <a:gd name="connsiteY5" fmla="*/ 2382 h 1983583"/>
              <a:gd name="connsiteX0" fmla="*/ 0 w 4331368"/>
              <a:gd name="connsiteY0" fmla="*/ 0 h 1981201"/>
              <a:gd name="connsiteX1" fmla="*/ 3117061 w 4331368"/>
              <a:gd name="connsiteY1" fmla="*/ 1233 h 1981201"/>
              <a:gd name="connsiteX2" fmla="*/ 4331368 w 4331368"/>
              <a:gd name="connsiteY2" fmla="*/ 1981201 h 1981201"/>
              <a:gd name="connsiteX3" fmla="*/ 4299284 w 4331368"/>
              <a:gd name="connsiteY3" fmla="*/ 1973179 h 1981201"/>
              <a:gd name="connsiteX4" fmla="*/ 0 w 4331368"/>
              <a:gd name="connsiteY4" fmla="*/ 1973179 h 1981201"/>
              <a:gd name="connsiteX5" fmla="*/ 0 w 4331368"/>
              <a:gd name="connsiteY5" fmla="*/ 0 h 1981201"/>
              <a:gd name="connsiteX0" fmla="*/ 0 w 4299284"/>
              <a:gd name="connsiteY0" fmla="*/ 0 h 1973970"/>
              <a:gd name="connsiteX1" fmla="*/ 3117061 w 4299284"/>
              <a:gd name="connsiteY1" fmla="*/ 1233 h 1973970"/>
              <a:gd name="connsiteX2" fmla="*/ 3356243 w 4299284"/>
              <a:gd name="connsiteY2" fmla="*/ 1973970 h 1973970"/>
              <a:gd name="connsiteX3" fmla="*/ 4299284 w 4299284"/>
              <a:gd name="connsiteY3" fmla="*/ 1973179 h 1973970"/>
              <a:gd name="connsiteX4" fmla="*/ 0 w 4299284"/>
              <a:gd name="connsiteY4" fmla="*/ 1973179 h 1973970"/>
              <a:gd name="connsiteX5" fmla="*/ 0 w 4299284"/>
              <a:gd name="connsiteY5" fmla="*/ 0 h 1973970"/>
              <a:gd name="connsiteX0" fmla="*/ 0 w 3356243"/>
              <a:gd name="connsiteY0" fmla="*/ 0 h 1973970"/>
              <a:gd name="connsiteX1" fmla="*/ 3117061 w 3356243"/>
              <a:gd name="connsiteY1" fmla="*/ 1233 h 1973970"/>
              <a:gd name="connsiteX2" fmla="*/ 3356243 w 3356243"/>
              <a:gd name="connsiteY2" fmla="*/ 1973970 h 1973970"/>
              <a:gd name="connsiteX3" fmla="*/ 3240141 w 3356243"/>
              <a:gd name="connsiteY3" fmla="*/ 1973179 h 1973970"/>
              <a:gd name="connsiteX4" fmla="*/ 0 w 3356243"/>
              <a:gd name="connsiteY4" fmla="*/ 1973179 h 1973970"/>
              <a:gd name="connsiteX5" fmla="*/ 0 w 3356243"/>
              <a:gd name="connsiteY5" fmla="*/ 0 h 1973970"/>
              <a:gd name="connsiteX0" fmla="*/ 0 w 3240141"/>
              <a:gd name="connsiteY0" fmla="*/ 0 h 1975778"/>
              <a:gd name="connsiteX1" fmla="*/ 3117061 w 3240141"/>
              <a:gd name="connsiteY1" fmla="*/ 1233 h 1975778"/>
              <a:gd name="connsiteX2" fmla="*/ 3152562 w 3240141"/>
              <a:gd name="connsiteY2" fmla="*/ 1975778 h 1975778"/>
              <a:gd name="connsiteX3" fmla="*/ 3240141 w 3240141"/>
              <a:gd name="connsiteY3" fmla="*/ 1973179 h 1975778"/>
              <a:gd name="connsiteX4" fmla="*/ 0 w 3240141"/>
              <a:gd name="connsiteY4" fmla="*/ 1973179 h 1975778"/>
              <a:gd name="connsiteX5" fmla="*/ 0 w 3240141"/>
              <a:gd name="connsiteY5" fmla="*/ 0 h 1975778"/>
              <a:gd name="connsiteX0" fmla="*/ 0 w 3158669"/>
              <a:gd name="connsiteY0" fmla="*/ 0 h 1975778"/>
              <a:gd name="connsiteX1" fmla="*/ 3117061 w 3158669"/>
              <a:gd name="connsiteY1" fmla="*/ 1233 h 1975778"/>
              <a:gd name="connsiteX2" fmla="*/ 3152562 w 3158669"/>
              <a:gd name="connsiteY2" fmla="*/ 1975778 h 1975778"/>
              <a:gd name="connsiteX3" fmla="*/ 3158669 w 3158669"/>
              <a:gd name="connsiteY3" fmla="*/ 1965948 h 1975778"/>
              <a:gd name="connsiteX4" fmla="*/ 0 w 3158669"/>
              <a:gd name="connsiteY4" fmla="*/ 1973179 h 1975778"/>
              <a:gd name="connsiteX5" fmla="*/ 0 w 3158669"/>
              <a:gd name="connsiteY5" fmla="*/ 0 h 1975778"/>
              <a:gd name="connsiteX0" fmla="*/ 0 w 3158669"/>
              <a:gd name="connsiteY0" fmla="*/ 0 h 1978601"/>
              <a:gd name="connsiteX1" fmla="*/ 3117061 w 3158669"/>
              <a:gd name="connsiteY1" fmla="*/ 1233 h 1978601"/>
              <a:gd name="connsiteX2" fmla="*/ 3152562 w 3158669"/>
              <a:gd name="connsiteY2" fmla="*/ 1975778 h 1978601"/>
              <a:gd name="connsiteX3" fmla="*/ 3158669 w 3158669"/>
              <a:gd name="connsiteY3" fmla="*/ 1978601 h 1978601"/>
              <a:gd name="connsiteX4" fmla="*/ 0 w 3158669"/>
              <a:gd name="connsiteY4" fmla="*/ 1973179 h 1978601"/>
              <a:gd name="connsiteX5" fmla="*/ 0 w 3158669"/>
              <a:gd name="connsiteY5" fmla="*/ 0 h 197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8669" h="1978601">
                <a:moveTo>
                  <a:pt x="0" y="0"/>
                </a:moveTo>
                <a:lnTo>
                  <a:pt x="3117061" y="1233"/>
                </a:lnTo>
                <a:lnTo>
                  <a:pt x="3152562" y="1975778"/>
                </a:lnTo>
                <a:lnTo>
                  <a:pt x="3158669" y="1978601"/>
                </a:lnTo>
                <a:lnTo>
                  <a:pt x="0" y="1973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1C510-C51F-159E-8F8B-39DF787555C0}"/>
              </a:ext>
            </a:extLst>
          </p:cNvPr>
          <p:cNvSpPr txBox="1">
            <a:spLocks/>
          </p:cNvSpPr>
          <p:nvPr/>
        </p:nvSpPr>
        <p:spPr>
          <a:xfrm>
            <a:off x="409904" y="1576552"/>
            <a:ext cx="7864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환자의 특성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반영한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개인화 서비스 개발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수익성 향상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6720F4-24BF-5E56-A96E-73F97E69D5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6027" y="1082452"/>
            <a:ext cx="4597225" cy="334229"/>
          </a:xfrm>
          <a:prstGeom prst="roundRect">
            <a:avLst>
              <a:gd name="adj" fmla="val 50000"/>
            </a:avLst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POSCO ORTHOPEDICS HOSPITAL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DA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02D41-EEBD-FA61-4AC4-0BAE7AD281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1884" y="802857"/>
            <a:ext cx="2408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POSCO AI • BIG DATA ACADEMY 20TH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2A31D487-A436-D5DF-17FB-BDBB72D9EEBC}"/>
              </a:ext>
            </a:extLst>
          </p:cNvPr>
          <p:cNvSpPr txBox="1">
            <a:spLocks/>
          </p:cNvSpPr>
          <p:nvPr/>
        </p:nvSpPr>
        <p:spPr>
          <a:xfrm>
            <a:off x="707267" y="5047169"/>
            <a:ext cx="2193589" cy="12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1145" indent="-201145" algn="l" defTabSz="804581" rtl="0" eaLnBrk="1" latinLnBrk="1" hangingPunct="1">
              <a:lnSpc>
                <a:spcPct val="90000"/>
              </a:lnSpc>
              <a:spcBef>
                <a:spcPts val="880"/>
              </a:spcBef>
              <a:buFont typeface="Arial" panose="020B0604020202020204" pitchFamily="34" charset="0"/>
              <a:buChar char="•"/>
              <a:defRPr sz="2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435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72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801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30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59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488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17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46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04581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04581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성민석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신중현 오수민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804581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이병규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정석원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하병주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631C51-A6BD-D85C-5413-6C7EEE3F89D5}"/>
              </a:ext>
            </a:extLst>
          </p:cNvPr>
          <p:cNvSpPr>
            <a:spLocks/>
          </p:cNvSpPr>
          <p:nvPr/>
        </p:nvSpPr>
        <p:spPr>
          <a:xfrm>
            <a:off x="536027" y="5058697"/>
            <a:ext cx="81981" cy="1121992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35977166-8B6D-9B74-7B9D-CD499DD8F39A}"/>
              </a:ext>
            </a:extLst>
          </p:cNvPr>
          <p:cNvSpPr txBox="1">
            <a:spLocks/>
          </p:cNvSpPr>
          <p:nvPr/>
        </p:nvSpPr>
        <p:spPr>
          <a:xfrm>
            <a:off x="841878" y="3891161"/>
            <a:ext cx="1708983" cy="412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1145" indent="-201145" algn="l" defTabSz="804581" rtl="0" eaLnBrk="1" latinLnBrk="1" hangingPunct="1">
              <a:lnSpc>
                <a:spcPct val="90000"/>
              </a:lnSpc>
              <a:spcBef>
                <a:spcPts val="880"/>
              </a:spcBef>
              <a:buFont typeface="Arial" panose="020B0604020202020204" pitchFamily="34" charset="0"/>
              <a:buChar char="•"/>
              <a:defRPr sz="2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435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72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801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30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59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488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17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46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04581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2022. 11. 18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28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149588" y="870827"/>
            <a:ext cx="9886166" cy="6617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j-cs"/>
              </a:rPr>
              <a:t>이상치 제거 후 매개변수 조정을 통해 환자의 수술 결과 예측 모델과 재발 예측 모델을 개발하고</a:t>
            </a:r>
            <a:r>
              <a:rPr kumimoji="0" lang="en-US" altLang="ko-KR" sz="16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j-cs"/>
              </a:rPr>
              <a:t>, 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kumimoji="0" lang="ko-KR" altLang="en-US" sz="1600" b="1" i="0" u="sng" strike="noStrike" kern="1200" cap="none" spc="0" normalizeH="0" baseline="0" dirty="0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정확도</a:t>
            </a:r>
            <a:r>
              <a:rPr kumimoji="0" lang="en-US" altLang="ko-KR" sz="1600" b="1" i="0" u="sng" strike="noStrike" kern="1200" cap="none" spc="0" normalizeH="0" baseline="0" dirty="0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, F1-score</a:t>
            </a:r>
            <a:r>
              <a:rPr kumimoji="0" lang="ko-KR" altLang="en-US" sz="1600" b="1" i="0" u="sng" strike="noStrike" kern="1200" cap="none" spc="0" normalizeH="0" baseline="0" dirty="0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가 우수한 </a:t>
            </a:r>
            <a:r>
              <a:rPr kumimoji="0" lang="en-US" altLang="ko-KR" sz="1600" b="1" i="0" u="sng" strike="noStrike" kern="1200" cap="none" spc="0" normalizeH="0" baseline="0" dirty="0" err="1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XGBoost</a:t>
            </a:r>
            <a:r>
              <a:rPr kumimoji="0" lang="en-US" altLang="ko-KR" sz="1600" b="1" i="0" u="sng" strike="noStrike" kern="1200" cap="none" spc="0" normalizeH="0" baseline="0" dirty="0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 </a:t>
            </a:r>
            <a:r>
              <a:rPr kumimoji="0" lang="ko-KR" altLang="en-US" sz="1600" b="1" i="0" u="sng" strike="noStrike" kern="1200" cap="none" spc="0" normalizeH="0" baseline="0" dirty="0">
                <a:solidFill>
                  <a:prstClr val="black"/>
                </a:solidFill>
                <a:uLnTx/>
                <a:uFillTx/>
                <a:latin typeface="Calibri Light"/>
                <a:ea typeface="맑은 고딕"/>
                <a:cs typeface="+mj-cs"/>
              </a:rPr>
              <a:t>모델을 선정</a:t>
            </a:r>
            <a:r>
              <a:rPr kumimoji="0" lang="ko-KR" altLang="en-US" sz="16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j-cs"/>
              </a:rPr>
              <a:t>하여 수술 결과 및 재발 가능성 예측에 활용</a:t>
            </a:r>
            <a:endParaRPr kumimoji="0" lang="en-US" altLang="ko-KR" sz="16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Calibri Light"/>
              <a:ea typeface="맑은 고딕"/>
              <a:cs typeface="+mj-cs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04.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분석 결과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56478" y="1590814"/>
            <a:ext cx="4804619" cy="440567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수술 결과 예측 모델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56479" y="4152511"/>
          <a:ext cx="4804619" cy="2123989"/>
        </p:xfrm>
        <a:graphic>
          <a:graphicData uri="http://schemas.openxmlformats.org/drawingml/2006/table">
            <a:tbl>
              <a:tblPr firstRow="1" bandRow="1"/>
              <a:tblGrid>
                <a:gridCol w="770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7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R</a:t>
                      </a:r>
                      <a:r>
                        <a:rPr sz="1200">
                          <a:latin typeface="+mn-ea"/>
                          <a:ea typeface="+mn-ea"/>
                        </a:rPr>
                        <a:t>andom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F</a:t>
                      </a:r>
                      <a:r>
                        <a:rPr sz="1200">
                          <a:latin typeface="+mn-ea"/>
                          <a:ea typeface="+mn-ea"/>
                        </a:rPr>
                        <a:t>ores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42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latin typeface="+mn-ea"/>
                          <a:ea typeface="+mn-ea"/>
                        </a:rPr>
                        <a:t>Train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0.763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4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4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F1 Score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0.823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0.777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042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0.809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0.756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0.99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04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04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F1 Score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0.819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0.764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0.99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471262" y="4162945"/>
          <a:ext cx="4804618" cy="2103120"/>
        </p:xfrm>
        <a:graphic>
          <a:graphicData uri="http://schemas.openxmlformats.org/drawingml/2006/table">
            <a:tbl>
              <a:tblPr firstRow="1" bandRow="1"/>
              <a:tblGrid>
                <a:gridCol w="779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0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Decision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R</a:t>
                      </a:r>
                      <a:r>
                        <a:rPr sz="1200">
                          <a:latin typeface="+mn-ea"/>
                          <a:ea typeface="+mn-ea"/>
                        </a:rPr>
                        <a:t>andom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F</a:t>
                      </a:r>
                      <a:r>
                        <a:rPr sz="1200">
                          <a:latin typeface="+mn-ea"/>
                          <a:ea typeface="+mn-ea"/>
                        </a:rPr>
                        <a:t>ores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6194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21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Train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 Score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0.752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0.934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1.00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21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0.768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0.878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0.95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 Score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0.737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0.897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+mn-ea"/>
                          <a:ea typeface="+mn-ea"/>
                        </a:rPr>
                        <a:t>0.95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5471262" y="1581321"/>
            <a:ext cx="4804618" cy="449885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재발 예측 모델</a:t>
            </a:r>
          </a:p>
        </p:txBody>
      </p:sp>
      <p:grpSp>
        <p:nvGrpSpPr>
          <p:cNvPr id="17" name="그룹 16"/>
          <p:cNvGrpSpPr>
            <a:grpSpLocks/>
          </p:cNvGrpSpPr>
          <p:nvPr/>
        </p:nvGrpSpPr>
        <p:grpSpPr>
          <a:xfrm>
            <a:off x="1339702" y="2031206"/>
            <a:ext cx="3699124" cy="2223981"/>
            <a:chOff x="1283454" y="2022177"/>
            <a:chExt cx="3588767" cy="2223981"/>
          </a:xfrm>
        </p:grpSpPr>
        <p:sp>
          <p:nvSpPr>
            <p:cNvPr id="12" name="직사각형 11"/>
            <p:cNvSpPr/>
            <p:nvPr/>
          </p:nvSpPr>
          <p:spPr>
            <a:xfrm>
              <a:off x="1356256" y="3125225"/>
              <a:ext cx="749695" cy="722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aphicFrame>
          <p:nvGraphicFramePr>
            <p:cNvPr id="15" name="차트 14"/>
            <p:cNvGraphicFramePr/>
            <p:nvPr/>
          </p:nvGraphicFramePr>
          <p:xfrm>
            <a:off x="1283454" y="2022177"/>
            <a:ext cx="3528000" cy="22239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3262270" y="2558594"/>
              <a:ext cx="62383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0.764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25827" y="2114220"/>
              <a:ext cx="62383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latin typeface="+mn-ea"/>
                </a:rPr>
                <a:t>1.00</a:t>
              </a:r>
              <a:endParaRPr lang="en-US" altLang="ko-KR" sz="1100" b="1"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48391" y="2146754"/>
              <a:ext cx="62383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0.99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71420" y="2443222"/>
              <a:ext cx="62383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latin typeface="+mn-ea"/>
                </a:rPr>
                <a:t>0.777</a:t>
              </a:r>
              <a:endParaRPr lang="en-US" altLang="ko-KR" sz="1100" b="1"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30449" y="2394169"/>
              <a:ext cx="62383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latin typeface="+mn-ea"/>
                </a:rPr>
                <a:t>0.823</a:t>
              </a:r>
              <a:endParaRPr lang="en-US" altLang="ko-KR" sz="1100" b="1"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8378" y="2481520"/>
              <a:ext cx="62383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0.819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952339" y="2090829"/>
              <a:ext cx="734352" cy="204906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>
            <a:grpSpLocks/>
          </p:cNvGrpSpPr>
          <p:nvPr/>
        </p:nvGrpSpPr>
        <p:grpSpPr>
          <a:xfrm>
            <a:off x="6548164" y="1982901"/>
            <a:ext cx="3835889" cy="2239672"/>
            <a:chOff x="6792809" y="2012141"/>
            <a:chExt cx="3600000" cy="2239672"/>
          </a:xfrm>
        </p:grpSpPr>
        <p:sp>
          <p:nvSpPr>
            <p:cNvPr id="6" name="직사각형 5"/>
            <p:cNvSpPr/>
            <p:nvPr/>
          </p:nvSpPr>
          <p:spPr>
            <a:xfrm>
              <a:off x="6827185" y="3146586"/>
              <a:ext cx="749695" cy="722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36025" y="2157334"/>
              <a:ext cx="510294" cy="280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/>
            </a:p>
          </p:txBody>
        </p:sp>
        <p:graphicFrame>
          <p:nvGraphicFramePr>
            <p:cNvPr id="32" name="차트 31"/>
            <p:cNvGraphicFramePr/>
            <p:nvPr/>
          </p:nvGraphicFramePr>
          <p:xfrm>
            <a:off x="6792809" y="2012141"/>
            <a:ext cx="3600000" cy="2239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7888784" y="2598369"/>
              <a:ext cx="5856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0.737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51052" y="2602356"/>
              <a:ext cx="5856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solidFill>
                    <a:srgbClr val="00578A"/>
                  </a:solidFill>
                  <a:latin typeface="+mn-ea"/>
                </a:rPr>
                <a:t>0.752</a:t>
              </a:r>
              <a:endParaRPr lang="en-US" altLang="ko-KR" sz="1100" b="1">
                <a:solidFill>
                  <a:srgbClr val="00578A"/>
                </a:solidFill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13601" y="2278667"/>
              <a:ext cx="5856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solidFill>
                    <a:srgbClr val="00578A"/>
                  </a:solidFill>
                  <a:latin typeface="+mn-ea"/>
                </a:rPr>
                <a:t>0.934</a:t>
              </a:r>
              <a:endParaRPr lang="en-US" altLang="ko-KR" sz="1100" b="1">
                <a:solidFill>
                  <a:srgbClr val="00578A"/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26915" y="2280208"/>
              <a:ext cx="5856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0.897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444089" y="2170828"/>
              <a:ext cx="5856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1"/>
                    </a:solidFill>
                  </a:ln>
                  <a:solidFill>
                    <a:srgbClr val="00578A"/>
                  </a:solidFill>
                  <a:latin typeface="+mn-ea"/>
                </a:rPr>
                <a:t>1.00</a:t>
              </a:r>
              <a:endParaRPr lang="en-US" altLang="ko-KR" sz="1100" b="1">
                <a:solidFill>
                  <a:srgbClr val="00578A"/>
                </a:solidFill>
                <a:latin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92128" y="2200219"/>
              <a:ext cx="58566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 b="1">
                  <a:ln w="9525">
                    <a:solidFill>
                      <a:schemeClr val="accent3"/>
                    </a:solidFill>
                  </a:ln>
                  <a:solidFill>
                    <a:srgbClr val="F88B00"/>
                  </a:solidFill>
                  <a:latin typeface="+mn-ea"/>
                </a:rPr>
                <a:t>0.95</a:t>
              </a:r>
              <a:endParaRPr lang="en-US" altLang="ko-KR" sz="1100" b="1">
                <a:solidFill>
                  <a:srgbClr val="F88B00"/>
                </a:solidFill>
                <a:latin typeface="+mn-ea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461062" y="2122054"/>
              <a:ext cx="724598" cy="204906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26909" y="857435"/>
            <a:ext cx="69016" cy="612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D7459-141F-60BB-ABF9-D27E72F4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10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BD27C-79E3-A4C2-C72E-EF22BE955333}"/>
              </a:ext>
            </a:extLst>
          </p:cNvPr>
          <p:cNvSpPr txBox="1"/>
          <p:nvPr/>
        </p:nvSpPr>
        <p:spPr>
          <a:xfrm>
            <a:off x="235399" y="867047"/>
            <a:ext cx="6025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455" indent="-251455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1D1C1D"/>
                </a:solidFill>
                <a:latin typeface="NotoSansKR"/>
              </a:rPr>
              <a:t>분석 결과 및 개선 기회에 따른 개선안</a:t>
            </a:r>
            <a:endParaRPr lang="ko-KR" altLang="en-US" sz="1600" b="1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8802F0F-F0DA-6A80-2CAA-51E2BD60EFBC}"/>
              </a:ext>
            </a:extLst>
          </p:cNvPr>
          <p:cNvSpPr/>
          <p:nvPr/>
        </p:nvSpPr>
        <p:spPr>
          <a:xfrm>
            <a:off x="387980" y="1477269"/>
            <a:ext cx="4494115" cy="519153"/>
          </a:xfrm>
          <a:prstGeom prst="parallelogram">
            <a:avLst>
              <a:gd name="adj" fmla="val 0"/>
            </a:avLst>
          </a:prstGeom>
          <a:solidFill>
            <a:srgbClr val="201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분석 결과 및 개선 기회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D52550F-E24E-91B3-8D27-FC54476D9F56}"/>
              </a:ext>
            </a:extLst>
          </p:cNvPr>
          <p:cNvSpPr/>
          <p:nvPr/>
        </p:nvSpPr>
        <p:spPr>
          <a:xfrm>
            <a:off x="5833247" y="1477269"/>
            <a:ext cx="4494115" cy="519153"/>
          </a:xfrm>
          <a:prstGeom prst="parallelogram">
            <a:avLst>
              <a:gd name="adj" fmla="val 0"/>
            </a:avLst>
          </a:prstGeom>
          <a:solidFill>
            <a:srgbClr val="201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개선안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7C57C7-9542-CE66-CA0C-E7934E377FE8}"/>
              </a:ext>
            </a:extLst>
          </p:cNvPr>
          <p:cNvSpPr/>
          <p:nvPr/>
        </p:nvSpPr>
        <p:spPr>
          <a:xfrm>
            <a:off x="318964" y="832019"/>
            <a:ext cx="69016" cy="388673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AE8762D-3D39-5CA5-B41D-F5ADD04E1603}"/>
              </a:ext>
            </a:extLst>
          </p:cNvPr>
          <p:cNvSpPr/>
          <p:nvPr/>
        </p:nvSpPr>
        <p:spPr>
          <a:xfrm>
            <a:off x="379617" y="2056159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단기간 환자 케어 활동 필요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003948B-488D-056B-EB0F-394224F95B0C}"/>
              </a:ext>
            </a:extLst>
          </p:cNvPr>
          <p:cNvSpPr/>
          <p:nvPr/>
        </p:nvSpPr>
        <p:spPr>
          <a:xfrm>
            <a:off x="388637" y="4033141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사무직 기업 제휴 서비스 제공 필요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88D0E0-AC87-1153-E03E-2CDE5C366C46}"/>
              </a:ext>
            </a:extLst>
          </p:cNvPr>
          <p:cNvSpPr/>
          <p:nvPr/>
        </p:nvSpPr>
        <p:spPr>
          <a:xfrm>
            <a:off x="388637" y="3044320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환자의 주요정보에 대한 </a:t>
            </a:r>
            <a:r>
              <a:rPr lang="ko-KR" altLang="en-US" sz="1400" b="0" dirty="0" err="1">
                <a:solidFill>
                  <a:schemeClr val="tx1"/>
                </a:solidFill>
                <a:latin typeface="+mn-ea"/>
                <a:ea typeface="+mn-ea"/>
              </a:rPr>
              <a:t>가이던스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 제공 필요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398AF2-2229-8145-7291-43C800FBCE58}"/>
              </a:ext>
            </a:extLst>
          </p:cNvPr>
          <p:cNvSpPr/>
          <p:nvPr/>
        </p:nvSpPr>
        <p:spPr>
          <a:xfrm>
            <a:off x="379617" y="3540150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계절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b="0" dirty="0" err="1">
                <a:solidFill>
                  <a:schemeClr val="tx1"/>
                </a:solidFill>
                <a:latin typeface="+mn-ea"/>
                <a:ea typeface="+mn-ea"/>
              </a:rPr>
              <a:t>요일별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 환자 유인 서비스 개발 필요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35C611-7E3B-7E8C-8452-07CA2D58B9F7}"/>
              </a:ext>
            </a:extLst>
          </p:cNvPr>
          <p:cNvSpPr/>
          <p:nvPr/>
        </p:nvSpPr>
        <p:spPr>
          <a:xfrm>
            <a:off x="387980" y="4530937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금연을 돕는 금연 클리닉 프로그램 운영 필요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45A7A3C-CCF3-A46E-6C7A-885CD20FAA20}"/>
              </a:ext>
            </a:extLst>
          </p:cNvPr>
          <p:cNvSpPr/>
          <p:nvPr/>
        </p:nvSpPr>
        <p:spPr>
          <a:xfrm>
            <a:off x="379617" y="5023928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기저질환 환자의 식단 조절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프로그램 개발 필요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48172" y="2075999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01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내과병원 및 물리치료 구축을 통한 재발률 감소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B4772AB0-A926-037C-34EB-D01A7029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05.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개선안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7111A7-3ECF-B55B-D358-C426BF7BE60C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C5000FE0-5336-D441-4BD6-7F91B26C0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41618" y="2701985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02 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포스코 센터와 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</a:rPr>
              <a:t>MOU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체결로 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년 주기 척추 검진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65755" y="3950333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04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환자 개인화 맞춤 식단 프로그램 </a:t>
            </a:r>
            <a:endParaRPr lang="ko-KR" altLang="en-US" sz="14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54601" y="5810581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07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병원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전용어플을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 통한 빠른 진료 예약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65755" y="5193120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06 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환자의 의료기록 공유 플랫폼 개발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A250ED9-0E78-D644-2E6F-73412AC72205}"/>
              </a:ext>
            </a:extLst>
          </p:cNvPr>
          <p:cNvSpPr/>
          <p:nvPr/>
        </p:nvSpPr>
        <p:spPr>
          <a:xfrm>
            <a:off x="5855228" y="3327150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03 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여름 특가 프로모션 진행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465AC9-0BF0-616D-AC9A-BD59F87502FB}"/>
              </a:ext>
            </a:extLst>
          </p:cNvPr>
          <p:cNvSpPr/>
          <p:nvPr/>
        </p:nvSpPr>
        <p:spPr>
          <a:xfrm>
            <a:off x="379617" y="6001372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>
                <a:solidFill>
                  <a:schemeClr val="tx1"/>
                </a:solidFill>
                <a:latin typeface="+mn-ea"/>
                <a:ea typeface="+mn-ea"/>
              </a:rPr>
              <a:t>수술 성공 및 재발 가능성 예측모델 개발 필요</a:t>
            </a:r>
            <a:endParaRPr lang="ko-KR" altLang="en-US" sz="1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0FF863F-D389-0B32-E8AF-1C8A8F9C6B9B}"/>
              </a:ext>
            </a:extLst>
          </p:cNvPr>
          <p:cNvSpPr/>
          <p:nvPr/>
        </p:nvSpPr>
        <p:spPr>
          <a:xfrm>
            <a:off x="5854601" y="4575649"/>
            <a:ext cx="4492800" cy="5040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05 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카카오톡을 통한 주기적 </a:t>
            </a:r>
            <a:r>
              <a:rPr lang="ko-KR" altLang="en-US" sz="1400" b="0" dirty="0" err="1">
                <a:solidFill>
                  <a:schemeClr val="tx1"/>
                </a:solidFill>
                <a:latin typeface="+mn-ea"/>
              </a:rPr>
              <a:t>푸시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 알람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733789-4B38-9102-B228-E8177C8A87C2}"/>
              </a:ext>
            </a:extLst>
          </p:cNvPr>
          <p:cNvSpPr/>
          <p:nvPr/>
        </p:nvSpPr>
        <p:spPr>
          <a:xfrm>
            <a:off x="362034" y="2551249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환자 니즈를 반영한 서비스 체계 개선 필요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CA69CC-F5A9-D4A0-7A2A-A295F4C8DB28}"/>
              </a:ext>
            </a:extLst>
          </p:cNvPr>
          <p:cNvSpPr/>
          <p:nvPr/>
        </p:nvSpPr>
        <p:spPr>
          <a:xfrm>
            <a:off x="387980" y="5511323"/>
            <a:ext cx="4492800" cy="432000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환자의 과거진료 내역을 공유하는 플랫폼 필요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E76858E-82B2-32A1-18F0-D236DF22847A}"/>
              </a:ext>
            </a:extLst>
          </p:cNvPr>
          <p:cNvCxnSpPr>
            <a:cxnSpLocks/>
            <a:stCxn id="30" idx="3"/>
            <a:endCxn id="58" idx="1"/>
          </p:cNvCxnSpPr>
          <p:nvPr/>
        </p:nvCxnSpPr>
        <p:spPr>
          <a:xfrm>
            <a:off x="4880780" y="4746937"/>
            <a:ext cx="973821" cy="80712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2D638B3-7748-60B4-2B43-40B7CA8931CA}"/>
              </a:ext>
            </a:extLst>
          </p:cNvPr>
          <p:cNvCxnSpPr>
            <a:cxnSpLocks/>
            <a:stCxn id="31" idx="3"/>
            <a:endCxn id="19" idx="1"/>
          </p:cNvCxnSpPr>
          <p:nvPr/>
        </p:nvCxnSpPr>
        <p:spPr>
          <a:xfrm flipV="1">
            <a:off x="4872417" y="4202333"/>
            <a:ext cx="993338" cy="1037595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655AE47-8ECA-7249-B80F-702B1322FFA8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872417" y="6062581"/>
            <a:ext cx="982184" cy="154791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C08C7C-D4A3-D3BF-F5F6-D15508B4B254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4880780" y="5445120"/>
            <a:ext cx="984975" cy="282203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A679955-253D-BA5B-5485-9209632E2CE0}"/>
              </a:ext>
            </a:extLst>
          </p:cNvPr>
          <p:cNvCxnSpPr>
            <a:cxnSpLocks/>
            <a:stCxn id="18" idx="3"/>
            <a:endCxn id="58" idx="1"/>
          </p:cNvCxnSpPr>
          <p:nvPr/>
        </p:nvCxnSpPr>
        <p:spPr>
          <a:xfrm>
            <a:off x="4872417" y="2272159"/>
            <a:ext cx="982184" cy="2555490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4C53962-CA97-3AEF-A7BB-930F9F5BD63E}"/>
              </a:ext>
            </a:extLst>
          </p:cNvPr>
          <p:cNvCxnSpPr>
            <a:cxnSpLocks/>
            <a:stCxn id="71" idx="3"/>
            <a:endCxn id="45" idx="1"/>
          </p:cNvCxnSpPr>
          <p:nvPr/>
        </p:nvCxnSpPr>
        <p:spPr>
          <a:xfrm>
            <a:off x="4854834" y="2767249"/>
            <a:ext cx="1000394" cy="811901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496672F-8597-7AD6-8566-FA0B368D646D}"/>
              </a:ext>
            </a:extLst>
          </p:cNvPr>
          <p:cNvCxnSpPr>
            <a:cxnSpLocks/>
            <a:stCxn id="71" idx="3"/>
            <a:endCxn id="20" idx="1"/>
          </p:cNvCxnSpPr>
          <p:nvPr/>
        </p:nvCxnSpPr>
        <p:spPr>
          <a:xfrm>
            <a:off x="4854834" y="2767249"/>
            <a:ext cx="999767" cy="3295332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AC5CB5B-2310-0A29-A7A8-B4F987376BA7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4881437" y="3260320"/>
            <a:ext cx="984318" cy="2184800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352BC3B-E1A8-DD6A-9F5E-230C2193186B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>
          <a:xfrm flipV="1">
            <a:off x="4872417" y="3579150"/>
            <a:ext cx="982811" cy="177000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000EF27F-95F9-C7E1-7897-051B4E13AC9C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 flipV="1">
            <a:off x="4881437" y="2953985"/>
            <a:ext cx="960181" cy="1295156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EAC29F-5345-7043-94DA-5476ECAD6C3B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4872417" y="2272159"/>
            <a:ext cx="975755" cy="55840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16D7D04-6E15-B53F-49C7-AA3C95450938}"/>
              </a:ext>
            </a:extLst>
          </p:cNvPr>
          <p:cNvCxnSpPr>
            <a:cxnSpLocks/>
            <a:stCxn id="2" idx="3"/>
            <a:endCxn id="39" idx="1"/>
          </p:cNvCxnSpPr>
          <p:nvPr/>
        </p:nvCxnSpPr>
        <p:spPr>
          <a:xfrm flipV="1">
            <a:off x="4872417" y="2327999"/>
            <a:ext cx="975755" cy="3889373"/>
          </a:xfrm>
          <a:prstGeom prst="straightConnector1">
            <a:avLst/>
          </a:prstGeom>
          <a:ln w="28575">
            <a:solidFill>
              <a:srgbClr val="201A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BB6606-DD78-6F13-61D0-1CA5B1D6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11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90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05.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개선안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893" y="1463472"/>
            <a:ext cx="3353952" cy="18158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75845" y="1455415"/>
            <a:ext cx="3349539" cy="4900935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589" y="1455415"/>
            <a:ext cx="3369830" cy="4900936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9588" y="879416"/>
            <a:ext cx="3369831" cy="576000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내과병원 및 물리치료 구축을 통한 재발률 감소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75845" y="886995"/>
            <a:ext cx="3349539" cy="568420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/>
              <a:t>포스코 센터와 </a:t>
            </a:r>
            <a:r>
              <a:rPr lang="en-US" altLang="ko-KR" sz="1600" b="1" dirty="0"/>
              <a:t>MOU</a:t>
            </a:r>
            <a:r>
              <a:rPr lang="ko-KR" altLang="en-US" sz="1600" b="1" dirty="0"/>
              <a:t>체결로 </a:t>
            </a:r>
          </a:p>
          <a:p>
            <a:pPr algn="ctr">
              <a:defRPr/>
            </a:pPr>
            <a:r>
              <a:rPr lang="en-US" altLang="ko-KR" sz="1600" b="1" dirty="0"/>
              <a:t>1</a:t>
            </a:r>
            <a:r>
              <a:rPr lang="ko-KR" altLang="en-US" sz="1600" b="1" dirty="0"/>
              <a:t>년 주기 척추 검진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996637" y="892116"/>
            <a:ext cx="3570386" cy="567918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여름 특가 프로모션 진행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98675" y="1446485"/>
            <a:ext cx="3560757" cy="4900935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3889" y="1463473"/>
            <a:ext cx="1769524" cy="1815987"/>
          </a:xfrm>
          <a:prstGeom prst="rect">
            <a:avLst/>
          </a:prstGeom>
        </p:spPr>
      </p:pic>
      <p:pic>
        <p:nvPicPr>
          <p:cNvPr id="18" name="그림 17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85077" y="1463473"/>
            <a:ext cx="1769524" cy="1823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7335" y="6178100"/>
            <a:ext cx="3201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400">
              <a:latin typeface="+mn-ea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400">
              <a:latin typeface="+mn-ea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76096" y="1443444"/>
            <a:ext cx="3349061" cy="18419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F0E32E-9A61-675A-7F4E-61C12DF445EE}"/>
              </a:ext>
            </a:extLst>
          </p:cNvPr>
          <p:cNvSpPr/>
          <p:nvPr/>
        </p:nvSpPr>
        <p:spPr>
          <a:xfrm>
            <a:off x="233786" y="3527286"/>
            <a:ext cx="3224166" cy="757192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300" b="0" dirty="0">
                <a:solidFill>
                  <a:schemeClr val="tx1"/>
                </a:solidFill>
                <a:latin typeface="+mn-ea"/>
                <a:ea typeface="+mn-ea"/>
              </a:rPr>
              <a:t>4~6</a:t>
            </a:r>
            <a:r>
              <a:rPr lang="ko-KR" altLang="en-US" sz="1300" b="0" dirty="0">
                <a:solidFill>
                  <a:schemeClr val="tx1"/>
                </a:solidFill>
                <a:latin typeface="+mn-ea"/>
                <a:ea typeface="+mn-ea"/>
              </a:rPr>
              <a:t>주 정도 집중적으로 </a:t>
            </a:r>
          </a:p>
          <a:p>
            <a:pPr algn="ctr"/>
            <a:r>
              <a:rPr lang="ko-KR" altLang="en-US" sz="1300" b="0" dirty="0">
                <a:solidFill>
                  <a:schemeClr val="tx1"/>
                </a:solidFill>
                <a:latin typeface="+mn-ea"/>
                <a:ea typeface="+mn-ea"/>
              </a:rPr>
              <a:t>관련 내과적</a:t>
            </a:r>
            <a:r>
              <a:rPr lang="en-US" altLang="ko-KR" sz="13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+mn-ea"/>
                <a:ea typeface="+mn-ea"/>
              </a:rPr>
              <a:t>물리치료를 같이 시행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854EA7-95FB-C555-D146-2234AD0B4FD7}"/>
              </a:ext>
            </a:extLst>
          </p:cNvPr>
          <p:cNvSpPr/>
          <p:nvPr/>
        </p:nvSpPr>
        <p:spPr>
          <a:xfrm>
            <a:off x="222420" y="4318865"/>
            <a:ext cx="3224166" cy="171699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228600" indent="-228600" algn="ctr" latinLnBrk="1">
              <a:buAutoNum type="arabicPeriod"/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+mn-ea"/>
                <a:ea typeface="+mn-ea"/>
              </a:rPr>
              <a:t>척추질환 관련 내과 치료를 </a:t>
            </a:r>
          </a:p>
          <a:p>
            <a:pPr marL="0" indent="0" algn="ctr" latinLnBrk="1">
              <a:buNone/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타 병원과 연계한 커미션 수익구조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 algn="ctr" latinLnBrk="1">
              <a:buNone/>
              <a:defRPr/>
            </a:pPr>
            <a:endParaRPr lang="en-US" altLang="ko-KR" sz="1300" dirty="0">
              <a:solidFill>
                <a:schemeClr val="tx1"/>
              </a:solidFill>
              <a:latin typeface="+mn-ea"/>
            </a:endParaRPr>
          </a:p>
          <a:p>
            <a:pPr algn="ctr" latinLnBrk="1">
              <a:defRPr/>
            </a:pPr>
            <a:r>
              <a:rPr lang="ko-KR" altLang="ko-KR" sz="1300" b="0" dirty="0">
                <a:solidFill>
                  <a:schemeClr val="tx1"/>
                </a:solidFill>
                <a:latin typeface="+mn-ea"/>
                <a:ea typeface="+mn-ea"/>
              </a:rPr>
              <a:t>2. 수술 후 운동 처방을 실시하고 </a:t>
            </a:r>
          </a:p>
          <a:p>
            <a:pPr algn="ctr" latinLnBrk="1">
              <a:defRPr/>
            </a:pPr>
            <a:r>
              <a:rPr lang="ko-KR" altLang="ko-KR" sz="1300" b="1" dirty="0">
                <a:solidFill>
                  <a:schemeClr val="tx1"/>
                </a:solidFill>
                <a:latin typeface="+mn-ea"/>
                <a:ea typeface="+mn-ea"/>
              </a:rPr>
              <a:t>자세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ko-KR" sz="1300" b="1" dirty="0">
                <a:solidFill>
                  <a:schemeClr val="tx1"/>
                </a:solidFill>
                <a:latin typeface="+mn-ea"/>
                <a:ea typeface="+mn-ea"/>
              </a:rPr>
              <a:t>교정과 </a:t>
            </a:r>
            <a:r>
              <a:rPr lang="ko-KR" altLang="ko-KR" sz="1300" b="1" dirty="0" err="1">
                <a:solidFill>
                  <a:schemeClr val="tx1"/>
                </a:solidFill>
                <a:latin typeface="+mn-ea"/>
                <a:ea typeface="+mn-ea"/>
              </a:rPr>
              <a:t>추나요법</a:t>
            </a:r>
            <a:r>
              <a:rPr lang="ko-KR" altLang="ko-KR" sz="1300" b="1" dirty="0">
                <a:solidFill>
                  <a:schemeClr val="tx1"/>
                </a:solidFill>
                <a:latin typeface="+mn-ea"/>
                <a:ea typeface="+mn-ea"/>
              </a:rPr>
              <a:t> 실시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528B45-F3AC-791B-E602-D3CFAD795EED}"/>
              </a:ext>
            </a:extLst>
          </p:cNvPr>
          <p:cNvSpPr/>
          <p:nvPr/>
        </p:nvSpPr>
        <p:spPr>
          <a:xfrm>
            <a:off x="3635984" y="3342882"/>
            <a:ext cx="3224166" cy="61352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년 주기로 시행되는 건강검진 外 </a:t>
            </a:r>
          </a:p>
          <a:p>
            <a:pPr algn="ctr" latinLnBrk="1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년 주기로 추가 척추 건강검진 제공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446BDE8-C11E-1460-70AC-7BA8DB316639}"/>
              </a:ext>
            </a:extLst>
          </p:cNvPr>
          <p:cNvSpPr/>
          <p:nvPr/>
        </p:nvSpPr>
        <p:spPr>
          <a:xfrm>
            <a:off x="3635984" y="3994972"/>
            <a:ext cx="3224166" cy="57248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포스코 센터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재직자 대상 </a:t>
            </a:r>
          </a:p>
          <a:p>
            <a:pPr algn="ctr" latinLnBrk="1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P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병원 병원비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25%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환급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5434F9-ABEC-D751-F3D7-D4F1D0F0EA6A}"/>
              </a:ext>
            </a:extLst>
          </p:cNvPr>
          <p:cNvSpPr/>
          <p:nvPr/>
        </p:nvSpPr>
        <p:spPr>
          <a:xfrm>
            <a:off x="3575845" y="4569537"/>
            <a:ext cx="3224166" cy="56768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척추 검진 뿐만 아니라 </a:t>
            </a:r>
            <a:r>
              <a:rPr lang="ko-KR" altLang="en-US" sz="1200" b="0" dirty="0" err="1">
                <a:solidFill>
                  <a:schemeClr val="tx1"/>
                </a:solidFill>
                <a:latin typeface="+mn-ea"/>
                <a:ea typeface="+mn-ea"/>
              </a:rPr>
              <a:t>경추</a:t>
            </a: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요추 </a:t>
            </a: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건강을 위한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자세 교정 프로그램 제공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C6B20C-E8FE-FA24-5BF2-B041FE9BC253}"/>
              </a:ext>
            </a:extLst>
          </p:cNvPr>
          <p:cNvSpPr/>
          <p:nvPr/>
        </p:nvSpPr>
        <p:spPr>
          <a:xfrm>
            <a:off x="3635984" y="5217737"/>
            <a:ext cx="3224166" cy="106950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latinLnBrk="1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인체역학적 트레이닝 제공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물리치료사의 회원특성에 맞는 전문관리</a:t>
            </a: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3. 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바른 자세 안내 팜플렛 제공</a:t>
            </a:r>
            <a:endParaRPr lang="ko-KR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5E1B69-5A67-53E4-5DBB-9DCAAEC9197B}"/>
              </a:ext>
            </a:extLst>
          </p:cNvPr>
          <p:cNvSpPr/>
          <p:nvPr/>
        </p:nvSpPr>
        <p:spPr>
          <a:xfrm>
            <a:off x="7062369" y="3440644"/>
            <a:ext cx="3442087" cy="859748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수술건수가 비교적 적은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여름철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에 </a:t>
            </a:r>
          </a:p>
          <a:p>
            <a:pPr algn="ctr" latinLnBrk="1">
              <a:defRPr/>
            </a:pPr>
            <a:r>
              <a:rPr lang="ko-KR" altLang="en-US" sz="1200" b="1" dirty="0" err="1">
                <a:solidFill>
                  <a:schemeClr val="tx1"/>
                </a:solidFill>
                <a:latin typeface="+mn-ea"/>
                <a:ea typeface="+mn-ea"/>
              </a:rPr>
              <a:t>비수술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 치료 방법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으로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환자를 유인할 수 있는 프로모션 제시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8F67660-7B27-91D3-F1E9-8D8701DBA6A4}"/>
              </a:ext>
            </a:extLst>
          </p:cNvPr>
          <p:cNvSpPr/>
          <p:nvPr/>
        </p:nvSpPr>
        <p:spPr>
          <a:xfrm>
            <a:off x="7062369" y="4368519"/>
            <a:ext cx="3442087" cy="93681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디스크 환자를 대상으로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도수치료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운동치료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특수치료 상품을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99,000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원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으로 제공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3898223-DA29-05AF-6789-A431C5D22E8B}"/>
              </a:ext>
            </a:extLst>
          </p:cNvPr>
          <p:cNvSpPr/>
          <p:nvPr/>
        </p:nvSpPr>
        <p:spPr>
          <a:xfrm>
            <a:off x="7062369" y="5373464"/>
            <a:ext cx="3442087" cy="861386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도수치료</a:t>
            </a: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운동치료</a:t>
            </a: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특수치료를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모두 받을 수 있는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토탈 패키지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는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250,000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원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으로 제공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82C22F-546F-2310-8750-2E136AE5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12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05.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개선안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993" y="1430754"/>
            <a:ext cx="3358172" cy="30550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9589" y="1455415"/>
            <a:ext cx="3369830" cy="4900936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9588" y="879416"/>
            <a:ext cx="3369831" cy="576000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환자 개인화 맞춤 식단 프로그램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068" t="19793" r="4666"/>
          <a:stretch/>
        </p:blipFill>
        <p:spPr>
          <a:xfrm>
            <a:off x="3620689" y="1500354"/>
            <a:ext cx="3369828" cy="28535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97866" y="892116"/>
            <a:ext cx="3369828" cy="567918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/>
              <a:t>카카오톡을 통한 주기적 푸시 알람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597863" y="1460034"/>
            <a:ext cx="3369830" cy="4900936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6137" y="887496"/>
            <a:ext cx="3369828" cy="567918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/>
              <a:t>의료기록 공유 플랫폼 개발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046135" y="1462723"/>
            <a:ext cx="3369830" cy="4900936"/>
          </a:xfrm>
          <a:prstGeom prst="rect">
            <a:avLst/>
          </a:prstGeom>
          <a:noFill/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4550" t="5300" r="3040" b="8630"/>
          <a:stretch>
            <a:fillRect/>
          </a:stretch>
        </p:blipFill>
        <p:spPr>
          <a:xfrm>
            <a:off x="7054223" y="3487363"/>
            <a:ext cx="3353653" cy="1337836"/>
          </a:xfrm>
          <a:prstGeom prst="rect">
            <a:avLst/>
          </a:prstGeom>
        </p:spPr>
      </p:pic>
      <p:sp>
        <p:nvSpPr>
          <p:cNvPr id="28" name="직사각형 21"/>
          <p:cNvSpPr/>
          <p:nvPr/>
        </p:nvSpPr>
        <p:spPr>
          <a:xfrm>
            <a:off x="7046137" y="2922832"/>
            <a:ext cx="3369828" cy="567918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P</a:t>
            </a:r>
            <a:r>
              <a:rPr lang="ko-KR" altLang="en-US" sz="1500" b="1"/>
              <a:t>병원 전용어플을 통한 빠른 진료 예약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EEC2E1-9BA3-A7D3-2BAB-ADD8A90A1462}"/>
              </a:ext>
            </a:extLst>
          </p:cNvPr>
          <p:cNvSpPr/>
          <p:nvPr/>
        </p:nvSpPr>
        <p:spPr>
          <a:xfrm>
            <a:off x="222422" y="4563908"/>
            <a:ext cx="3224166" cy="863338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환자의 개인별 정보를 반영한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맞춤형 식단 제공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9B73EC-5B4D-2679-28CC-FE4BEBC111D6}"/>
              </a:ext>
            </a:extLst>
          </p:cNvPr>
          <p:cNvSpPr/>
          <p:nvPr/>
        </p:nvSpPr>
        <p:spPr>
          <a:xfrm>
            <a:off x="211572" y="5494492"/>
            <a:ext cx="3224166" cy="78762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개인 진단 정보를 바탕으로 </a:t>
            </a:r>
          </a:p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하루 권장 섭취량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영양소 구성 식단 제안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E53116-0BC9-49C5-B1AA-4237EC11CD30}"/>
              </a:ext>
            </a:extLst>
          </p:cNvPr>
          <p:cNvSpPr/>
          <p:nvPr/>
        </p:nvSpPr>
        <p:spPr>
          <a:xfrm>
            <a:off x="3673923" y="4413513"/>
            <a:ext cx="3224166" cy="61352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재발 확률이 높은 위험 군집을 대상으로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주기적인 재방문 알림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 메시지 전송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9FAE55-F83E-1983-AD4B-00313DCD1A5F}"/>
              </a:ext>
            </a:extLst>
          </p:cNvPr>
          <p:cNvSpPr/>
          <p:nvPr/>
        </p:nvSpPr>
        <p:spPr>
          <a:xfrm>
            <a:off x="3673923" y="5065603"/>
            <a:ext cx="3224166" cy="42888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예약 및 검진일정 알림 서비스 제공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DC4143-155D-2C5D-0F4E-3F252AFBCDD9}"/>
              </a:ext>
            </a:extLst>
          </p:cNvPr>
          <p:cNvSpPr/>
          <p:nvPr/>
        </p:nvSpPr>
        <p:spPr>
          <a:xfrm>
            <a:off x="3673923" y="5533053"/>
            <a:ext cx="3224166" cy="71485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수술 전 진단 내역에 맞는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프로모션 진행 알림</a:t>
            </a:r>
          </a:p>
        </p:txBody>
      </p:sp>
      <p:pic>
        <p:nvPicPr>
          <p:cNvPr id="1026" name="Picture 2" descr="Crowdfunding, development, platform, web, website icon - Download on Iconfinder">
            <a:extLst>
              <a:ext uri="{FF2B5EF4-FFF2-40B4-BE49-F238E27FC236}">
                <a16:creationId xmlns:a16="http://schemas.microsoft.com/office/drawing/2014/main" id="{9B6DFAE5-68C5-C411-A842-E26F659A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3" r="7795"/>
          <a:stretch/>
        </p:blipFill>
        <p:spPr bwMode="auto">
          <a:xfrm>
            <a:off x="7058157" y="1430754"/>
            <a:ext cx="1274697" cy="155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30CEFE-FF36-C079-13B2-371041C1D482}"/>
              </a:ext>
            </a:extLst>
          </p:cNvPr>
          <p:cNvSpPr/>
          <p:nvPr/>
        </p:nvSpPr>
        <p:spPr>
          <a:xfrm>
            <a:off x="8332854" y="1533680"/>
            <a:ext cx="2017825" cy="126824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의료진 간의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이전 진료기록 공유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와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환자의 경과</a:t>
            </a:r>
            <a:r>
              <a:rPr lang="en-US" altLang="ko-KR" sz="12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개인 특성 확인으로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수술 실패와 재발률 감소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8120E5-8AE8-6336-CF3F-8B3CD0CFD229}"/>
              </a:ext>
            </a:extLst>
          </p:cNvPr>
          <p:cNvSpPr/>
          <p:nvPr/>
        </p:nvSpPr>
        <p:spPr>
          <a:xfrm>
            <a:off x="7126513" y="4893977"/>
            <a:ext cx="3224166" cy="600516"/>
          </a:xfrm>
          <a:prstGeom prst="roundRect">
            <a:avLst/>
          </a:prstGeom>
          <a:solidFill>
            <a:srgbClr val="DDE5F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/>
            </a:pPr>
            <a:r>
              <a:rPr lang="ko-KR" altLang="en-US" sz="1200" b="0" dirty="0">
                <a:solidFill>
                  <a:schemeClr val="tx1"/>
                </a:solidFill>
              </a:rPr>
              <a:t>진료 대기시간을 줄일 수 있는 </a:t>
            </a:r>
            <a:endParaRPr lang="en-US" altLang="ko-KR" sz="1200" b="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</a:rPr>
              <a:t>P</a:t>
            </a:r>
            <a:r>
              <a:rPr lang="ko-KR" altLang="en-US" sz="1200" b="1" dirty="0">
                <a:solidFill>
                  <a:schemeClr val="tx1"/>
                </a:solidFill>
              </a:rPr>
              <a:t>병원 전용 어플리케이션 개발</a:t>
            </a:r>
            <a:endParaRPr lang="ko-KR" altLang="en-US" sz="12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657895D-9123-CA78-76BE-EA38A2E9896E}"/>
              </a:ext>
            </a:extLst>
          </p:cNvPr>
          <p:cNvSpPr/>
          <p:nvPr/>
        </p:nvSpPr>
        <p:spPr>
          <a:xfrm>
            <a:off x="7126513" y="5533054"/>
            <a:ext cx="3224166" cy="76333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1"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일자별로 환자 예약 현황 확인 후 </a:t>
            </a:r>
            <a:endParaRPr lang="en-US" altLang="ko-KR" sz="12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 latinLnBrk="1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희망하는</a:t>
            </a:r>
            <a:r>
              <a:rPr lang="ko-KR" altLang="en-US" sz="1200" b="0" dirty="0">
                <a:solidFill>
                  <a:schemeClr val="tx1"/>
                </a:solidFill>
                <a:latin typeface="+mn-ea"/>
                <a:ea typeface="+mn-ea"/>
              </a:rPr>
              <a:t> 날짜와 시간대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예약서비스 제공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980241F-8DB1-A8B9-67C8-91D6CA2E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13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8B533736-4177-A8EB-BD55-B98409C2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05.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개선안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BB0A8-A853-F849-61CA-D894EA1CE003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E7C250BE-7289-1B0C-93B0-B57936597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akaoTalk_20221118_032742029">
            <a:hlinkClick r:id="" action="ppaction://media"/>
            <a:extLst>
              <a:ext uri="{FF2B5EF4-FFF2-40B4-BE49-F238E27FC236}">
                <a16:creationId xmlns:a16="http://schemas.microsoft.com/office/drawing/2014/main" id="{36BECE55-8F54-15B0-F521-0AC4CB47F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1037" y="1211586"/>
            <a:ext cx="9146250" cy="5144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1528A7-1B90-95FA-CDF9-095CE034CB2C}"/>
              </a:ext>
            </a:extLst>
          </p:cNvPr>
          <p:cNvSpPr txBox="1"/>
          <p:nvPr/>
        </p:nvSpPr>
        <p:spPr>
          <a:xfrm>
            <a:off x="237470" y="824333"/>
            <a:ext cx="10050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455" indent="-251455">
              <a:buFont typeface="Arial" panose="020B0604020202020204" pitchFamily="34" charset="0"/>
              <a:buChar char="•"/>
            </a:pPr>
            <a:r>
              <a:rPr lang="ko-KR" altLang="en-US" sz="1600" dirty="0"/>
              <a:t>어플리케이션 구현 </a:t>
            </a:r>
            <a:r>
              <a:rPr lang="en-US" altLang="ko-KR" sz="1600" dirty="0"/>
              <a:t>: “P</a:t>
            </a:r>
            <a:r>
              <a:rPr lang="ko-KR" altLang="en-US" sz="1600" dirty="0"/>
              <a:t>척추병원</a:t>
            </a:r>
            <a:r>
              <a:rPr lang="en-US" altLang="ko-KR" sz="1600" dirty="0"/>
              <a:t>” 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C5A44-E8E6-0016-68C4-901E2BD456BA}"/>
              </a:ext>
            </a:extLst>
          </p:cNvPr>
          <p:cNvSpPr/>
          <p:nvPr/>
        </p:nvSpPr>
        <p:spPr>
          <a:xfrm>
            <a:off x="321035" y="789305"/>
            <a:ext cx="69016" cy="388673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7AA2E-275A-9A60-7DBA-1114816A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14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BCD53F60-265D-8FCE-1CAD-1AAC766E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9091"/>
          <a:stretch/>
        </p:blipFill>
        <p:spPr>
          <a:xfrm>
            <a:off x="257604" y="1165287"/>
            <a:ext cx="1288724" cy="1318208"/>
          </a:xfrm>
          <a:prstGeom prst="rect">
            <a:avLst/>
          </a:prstGeom>
        </p:spPr>
      </p:pic>
      <p:pic>
        <p:nvPicPr>
          <p:cNvPr id="6" name="그림 5" descr="텍스트, 하얀색, 머리카락이(가) 표시된 사진&#10;&#10;자동 생성된 설명">
            <a:extLst>
              <a:ext uri="{FF2B5EF4-FFF2-40B4-BE49-F238E27FC236}">
                <a16:creationId xmlns:a16="http://schemas.microsoft.com/office/drawing/2014/main" id="{A0328221-E3DE-82F7-B5E5-6D40DD9072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11448"/>
          <a:stretch/>
        </p:blipFill>
        <p:spPr>
          <a:xfrm>
            <a:off x="252147" y="3081235"/>
            <a:ext cx="1335428" cy="1332952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6146A0EA-3AA5-0207-52B2-06DCEC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06.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소감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BD8642-8310-E17D-8BD5-5709E6577C9D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C242B5C3-F890-56B2-842B-B637A8DE5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4D63-80BC-459E-7566-C4F83DDE4658}"/>
              </a:ext>
            </a:extLst>
          </p:cNvPr>
          <p:cNvSpPr txBox="1"/>
          <p:nvPr/>
        </p:nvSpPr>
        <p:spPr>
          <a:xfrm>
            <a:off x="1546328" y="5162173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오수민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50D11D-48F5-64EE-4302-19FD566CB592}"/>
              </a:ext>
            </a:extLst>
          </p:cNvPr>
          <p:cNvGrpSpPr/>
          <p:nvPr/>
        </p:nvGrpSpPr>
        <p:grpSpPr>
          <a:xfrm>
            <a:off x="1712134" y="5543408"/>
            <a:ext cx="3310881" cy="820477"/>
            <a:chOff x="7429933" y="4321473"/>
            <a:chExt cx="1897103" cy="150084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51D0C7-71A2-6942-487C-5E1F6C17762C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C2F79F-023F-7C53-00EF-DDCE6DBC11F2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이번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프로젝트로 </a:t>
              </a:r>
              <a:r>
                <a:rPr kumimoji="0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분석의 흐름을 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설정하는 역량을 키우고 데이터를 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ore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다루는 시야가 넓어졌다고 생각합니다.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C61D1A-902C-341A-1504-22E85DEEF3D0}"/>
              </a:ext>
            </a:extLst>
          </p:cNvPr>
          <p:cNvSpPr/>
          <p:nvPr/>
        </p:nvSpPr>
        <p:spPr>
          <a:xfrm>
            <a:off x="1663851" y="5543408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의류, 사람, 착용, 정장이(가) 표시된 사진&#10;&#10;자동 생성된 설명">
            <a:extLst>
              <a:ext uri="{FF2B5EF4-FFF2-40B4-BE49-F238E27FC236}">
                <a16:creationId xmlns:a16="http://schemas.microsoft.com/office/drawing/2014/main" id="{F0FC549F-9B25-DABA-D3B5-87EBF9E6F9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3637" b="20966"/>
          <a:stretch/>
        </p:blipFill>
        <p:spPr>
          <a:xfrm>
            <a:off x="5213000" y="1165288"/>
            <a:ext cx="1326304" cy="1367321"/>
          </a:xfrm>
          <a:prstGeom prst="rect">
            <a:avLst/>
          </a:prstGeom>
        </p:spPr>
      </p:pic>
      <p:pic>
        <p:nvPicPr>
          <p:cNvPr id="19" name="그림 18" descr="텍스트, 실내, 하얀색, 남성이(가) 표시된 사진&#10;&#10;자동 생성된 설명">
            <a:extLst>
              <a:ext uri="{FF2B5EF4-FFF2-40B4-BE49-F238E27FC236}">
                <a16:creationId xmlns:a16="http://schemas.microsoft.com/office/drawing/2014/main" id="{9038A898-6EBD-7AF6-F61E-1E9F9CF1E7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7467"/>
          <a:stretch/>
        </p:blipFill>
        <p:spPr>
          <a:xfrm>
            <a:off x="5151255" y="2984023"/>
            <a:ext cx="1474375" cy="14373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96A155-C7FA-2112-B529-B6A4FE7219CE}"/>
              </a:ext>
            </a:extLst>
          </p:cNvPr>
          <p:cNvSpPr txBox="1"/>
          <p:nvPr/>
        </p:nvSpPr>
        <p:spPr>
          <a:xfrm>
            <a:off x="1546328" y="3178326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신중현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9C7441-9077-4D98-B279-243EF7C831F2}"/>
              </a:ext>
            </a:extLst>
          </p:cNvPr>
          <p:cNvGrpSpPr/>
          <p:nvPr/>
        </p:nvGrpSpPr>
        <p:grpSpPr>
          <a:xfrm>
            <a:off x="1712134" y="3559561"/>
            <a:ext cx="3310881" cy="820477"/>
            <a:chOff x="7429933" y="4321473"/>
            <a:chExt cx="1897103" cy="150084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4FE827-2976-19F7-BDE0-71D43EB6044E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32CA0E-8413-040D-FF40-E31C194E2944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데이터 분석 프로젝트는 한편으로 즐겁고 한편으론 힘들기도 했지만 조원들과 함께해서 뜻깊은 시간이었습니다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BB92E1-B104-D8DC-B4C5-D1C705BC7F09}"/>
              </a:ext>
            </a:extLst>
          </p:cNvPr>
          <p:cNvSpPr/>
          <p:nvPr/>
        </p:nvSpPr>
        <p:spPr>
          <a:xfrm>
            <a:off x="1663851" y="3559561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6801B-C4FB-A41E-D1E7-2BA8E9C6A969}"/>
              </a:ext>
            </a:extLst>
          </p:cNvPr>
          <p:cNvSpPr txBox="1"/>
          <p:nvPr/>
        </p:nvSpPr>
        <p:spPr>
          <a:xfrm>
            <a:off x="1546328" y="1259269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성민석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CDEC18-DBE0-CF94-0E26-F7219A078F1E}"/>
              </a:ext>
            </a:extLst>
          </p:cNvPr>
          <p:cNvGrpSpPr/>
          <p:nvPr/>
        </p:nvGrpSpPr>
        <p:grpSpPr>
          <a:xfrm>
            <a:off x="1712134" y="1640504"/>
            <a:ext cx="3310881" cy="820477"/>
            <a:chOff x="7429933" y="4321473"/>
            <a:chExt cx="1897103" cy="15008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17CE02-6AA6-BF59-A9A2-284E42B14B8A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FBC568-3C7B-E90A-E91E-04BB2EC8F60A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데이터분석은 단순히 코딩만 하는 것이 아니라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분석을 통해 어떤 인사이트를 내고자 하는지 배운 시간이었습니다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2C1DA5-D888-92DB-0240-BCE3E26F90D1}"/>
              </a:ext>
            </a:extLst>
          </p:cNvPr>
          <p:cNvSpPr/>
          <p:nvPr/>
        </p:nvSpPr>
        <p:spPr>
          <a:xfrm>
            <a:off x="1663851" y="1640504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32D79F-79E9-91A8-3EAD-DDF7F2B70567}"/>
              </a:ext>
            </a:extLst>
          </p:cNvPr>
          <p:cNvSpPr txBox="1"/>
          <p:nvPr/>
        </p:nvSpPr>
        <p:spPr>
          <a:xfrm>
            <a:off x="6553031" y="1259269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이병규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63FE252-D403-EAA2-51D1-7B696526FCBD}"/>
              </a:ext>
            </a:extLst>
          </p:cNvPr>
          <p:cNvGrpSpPr/>
          <p:nvPr/>
        </p:nvGrpSpPr>
        <p:grpSpPr>
          <a:xfrm>
            <a:off x="6718837" y="1640504"/>
            <a:ext cx="3499304" cy="820477"/>
            <a:chOff x="7429933" y="4321473"/>
            <a:chExt cx="1897103" cy="150084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CA4754D-52F7-3FE8-F6C6-36C46499FBBD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ED7677-18E3-33B2-D11B-3FF4218EB88D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이번 프로젝트를 진행하며 어려운 점도 많았지만 조원들과 그것들을 해결하는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과정에서 협력의 중요성을 느꼈습니다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B0EFF8-D69F-9FAA-4E48-623D3E75A514}"/>
              </a:ext>
            </a:extLst>
          </p:cNvPr>
          <p:cNvSpPr/>
          <p:nvPr/>
        </p:nvSpPr>
        <p:spPr>
          <a:xfrm>
            <a:off x="6670554" y="1640504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 descr="가장이(가) 표시된 사진  자동 생성된 설명">
            <a:extLst>
              <a:ext uri="{FF2B5EF4-FFF2-40B4-BE49-F238E27FC236}">
                <a16:creationId xmlns:a16="http://schemas.microsoft.com/office/drawing/2014/main" id="{69439916-BAB5-DECF-3A48-3A743D7C30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60"/>
          <a:stretch>
            <a:fillRect/>
          </a:stretch>
        </p:blipFill>
        <p:spPr>
          <a:xfrm>
            <a:off x="254565" y="4958639"/>
            <a:ext cx="1351702" cy="140524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E95191C-C30F-3E4E-4D2D-C871ACFE88F3}"/>
              </a:ext>
            </a:extLst>
          </p:cNvPr>
          <p:cNvSpPr txBox="1"/>
          <p:nvPr/>
        </p:nvSpPr>
        <p:spPr>
          <a:xfrm>
            <a:off x="6573764" y="3212476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정석원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3B2D66B-7663-C8CC-FC83-690B40AA44FA}"/>
              </a:ext>
            </a:extLst>
          </p:cNvPr>
          <p:cNvGrpSpPr/>
          <p:nvPr/>
        </p:nvGrpSpPr>
        <p:grpSpPr>
          <a:xfrm>
            <a:off x="6739570" y="3593711"/>
            <a:ext cx="3499304" cy="820477"/>
            <a:chOff x="7429933" y="4321473"/>
            <a:chExt cx="1897103" cy="150084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DD152D-3478-07F0-49D4-31EABAC9B9BB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54DAB8-51CF-E1A0-98F0-42100E4D3F17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데이터분석을 처음 경험해 보았고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분석한 데이터로 다양한 인사이트를 도출해보았다는 것이 의미 있는 경험이었습니다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7B4589-EA85-50D1-338C-F8E73C3CB402}"/>
              </a:ext>
            </a:extLst>
          </p:cNvPr>
          <p:cNvSpPr/>
          <p:nvPr/>
        </p:nvSpPr>
        <p:spPr>
          <a:xfrm>
            <a:off x="6691287" y="3593711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0162DF-0BD7-8184-58AC-00B85E5D03AF}"/>
              </a:ext>
            </a:extLst>
          </p:cNvPr>
          <p:cNvSpPr txBox="1"/>
          <p:nvPr/>
        </p:nvSpPr>
        <p:spPr>
          <a:xfrm>
            <a:off x="6573764" y="5175649"/>
            <a:ext cx="93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+mn-ea"/>
                <a:cs typeface="+mn-cs"/>
              </a:rPr>
              <a:t>하병주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96F31D4-C293-6E30-5A45-C1D864AAE91B}"/>
              </a:ext>
            </a:extLst>
          </p:cNvPr>
          <p:cNvGrpSpPr/>
          <p:nvPr/>
        </p:nvGrpSpPr>
        <p:grpSpPr>
          <a:xfrm>
            <a:off x="6739570" y="5556884"/>
            <a:ext cx="3499304" cy="820477"/>
            <a:chOff x="7429933" y="4321473"/>
            <a:chExt cx="1897103" cy="150084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980EF0F-4677-A84D-909E-7A47B20F29C7}"/>
                </a:ext>
              </a:extLst>
            </p:cNvPr>
            <p:cNvSpPr/>
            <p:nvPr/>
          </p:nvSpPr>
          <p:spPr>
            <a:xfrm>
              <a:off x="7429933" y="4321473"/>
              <a:ext cx="1897103" cy="150084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E1B2F5-D568-BE91-2BAE-E899DCB359BC}"/>
                </a:ext>
              </a:extLst>
            </p:cNvPr>
            <p:cNvSpPr txBox="1"/>
            <p:nvPr/>
          </p:nvSpPr>
          <p:spPr>
            <a:xfrm>
              <a:off x="7432042" y="4385414"/>
              <a:ext cx="1894994" cy="1351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빅데이터 프로젝트를 통해 배우고 싶었던 빅데이터 분석과정을 실제로 해보는 것이 좋았고 즐거웠습니다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92785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2785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089A56-0AE8-8F4E-48F6-CC1C72A8B450}"/>
              </a:ext>
            </a:extLst>
          </p:cNvPr>
          <p:cNvSpPr/>
          <p:nvPr/>
        </p:nvSpPr>
        <p:spPr>
          <a:xfrm>
            <a:off x="6691287" y="5556884"/>
            <a:ext cx="69016" cy="820477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 descr="사람, 실내, 젊은, 소년이(가) 표시된 사진&#10;&#10;자동 생성된 설명">
            <a:extLst>
              <a:ext uri="{FF2B5EF4-FFF2-40B4-BE49-F238E27FC236}">
                <a16:creationId xmlns:a16="http://schemas.microsoft.com/office/drawing/2014/main" id="{EAA46289-96E7-DD36-DD80-C3B3DE811FF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 b="12956"/>
          <a:stretch/>
        </p:blipFill>
        <p:spPr>
          <a:xfrm>
            <a:off x="5213000" y="5014278"/>
            <a:ext cx="1326303" cy="14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남자, 셔츠, 착용이(가) 표시된 사진&#10;&#10;자동 생성된 설명">
            <a:extLst>
              <a:ext uri="{FF2B5EF4-FFF2-40B4-BE49-F238E27FC236}">
                <a16:creationId xmlns:a16="http://schemas.microsoft.com/office/drawing/2014/main" id="{BFD5707A-874B-97F0-A7BC-1A1752A8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/>
          <a:stretch/>
        </p:blipFill>
        <p:spPr>
          <a:xfrm>
            <a:off x="453644" y="-17985"/>
            <a:ext cx="10274681" cy="6902536"/>
          </a:xfrm>
          <a:prstGeom prst="rect">
            <a:avLst/>
          </a:prstGeom>
        </p:spPr>
      </p:pic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3C0BA19D-62DB-8C45-8527-7ACE3590F671}"/>
              </a:ext>
            </a:extLst>
          </p:cNvPr>
          <p:cNvSpPr>
            <a:spLocks/>
          </p:cNvSpPr>
          <p:nvPr/>
        </p:nvSpPr>
        <p:spPr>
          <a:xfrm>
            <a:off x="-1322" y="-44537"/>
            <a:ext cx="8275980" cy="6929087"/>
          </a:xfrm>
          <a:custGeom>
            <a:avLst/>
            <a:gdLst>
              <a:gd name="connsiteX0" fmla="*/ 0 w 4299284"/>
              <a:gd name="connsiteY0" fmla="*/ 0 h 1973179"/>
              <a:gd name="connsiteX1" fmla="*/ 3312695 w 4299284"/>
              <a:gd name="connsiteY1" fmla="*/ 0 h 1973179"/>
              <a:gd name="connsiteX2" fmla="*/ 4299284 w 4299284"/>
              <a:gd name="connsiteY2" fmla="*/ 986590 h 1973179"/>
              <a:gd name="connsiteX3" fmla="*/ 4299284 w 4299284"/>
              <a:gd name="connsiteY3" fmla="*/ 1973179 h 1973179"/>
              <a:gd name="connsiteX4" fmla="*/ 0 w 4299284"/>
              <a:gd name="connsiteY4" fmla="*/ 1973179 h 1973179"/>
              <a:gd name="connsiteX5" fmla="*/ 0 w 4299284"/>
              <a:gd name="connsiteY5" fmla="*/ 0 h 1973179"/>
              <a:gd name="connsiteX0" fmla="*/ 0 w 4299284"/>
              <a:gd name="connsiteY0" fmla="*/ 0 h 1973179"/>
              <a:gd name="connsiteX1" fmla="*/ 1612232 w 4299284"/>
              <a:gd name="connsiteY1" fmla="*/ 0 h 1973179"/>
              <a:gd name="connsiteX2" fmla="*/ 4299284 w 4299284"/>
              <a:gd name="connsiteY2" fmla="*/ 986590 h 1973179"/>
              <a:gd name="connsiteX3" fmla="*/ 4299284 w 4299284"/>
              <a:gd name="connsiteY3" fmla="*/ 1973179 h 1973179"/>
              <a:gd name="connsiteX4" fmla="*/ 0 w 4299284"/>
              <a:gd name="connsiteY4" fmla="*/ 1973179 h 1973179"/>
              <a:gd name="connsiteX5" fmla="*/ 0 w 4299284"/>
              <a:gd name="connsiteY5" fmla="*/ 0 h 1973179"/>
              <a:gd name="connsiteX0" fmla="*/ 0 w 4331368"/>
              <a:gd name="connsiteY0" fmla="*/ 0 h 1973179"/>
              <a:gd name="connsiteX1" fmla="*/ 1612232 w 4331368"/>
              <a:gd name="connsiteY1" fmla="*/ 0 h 1973179"/>
              <a:gd name="connsiteX2" fmla="*/ 4331368 w 4331368"/>
              <a:gd name="connsiteY2" fmla="*/ 1900990 h 1973179"/>
              <a:gd name="connsiteX3" fmla="*/ 4299284 w 4331368"/>
              <a:gd name="connsiteY3" fmla="*/ 1973179 h 1973179"/>
              <a:gd name="connsiteX4" fmla="*/ 0 w 4331368"/>
              <a:gd name="connsiteY4" fmla="*/ 1973179 h 1973179"/>
              <a:gd name="connsiteX5" fmla="*/ 0 w 4331368"/>
              <a:gd name="connsiteY5" fmla="*/ 0 h 1973179"/>
              <a:gd name="connsiteX0" fmla="*/ 0 w 4331368"/>
              <a:gd name="connsiteY0" fmla="*/ 0 h 1981201"/>
              <a:gd name="connsiteX1" fmla="*/ 1612232 w 4331368"/>
              <a:gd name="connsiteY1" fmla="*/ 0 h 1981201"/>
              <a:gd name="connsiteX2" fmla="*/ 4331368 w 4331368"/>
              <a:gd name="connsiteY2" fmla="*/ 1981201 h 1981201"/>
              <a:gd name="connsiteX3" fmla="*/ 4299284 w 4331368"/>
              <a:gd name="connsiteY3" fmla="*/ 1973179 h 1981201"/>
              <a:gd name="connsiteX4" fmla="*/ 0 w 4331368"/>
              <a:gd name="connsiteY4" fmla="*/ 1973179 h 1981201"/>
              <a:gd name="connsiteX5" fmla="*/ 0 w 4331368"/>
              <a:gd name="connsiteY5" fmla="*/ 0 h 1981201"/>
              <a:gd name="connsiteX0" fmla="*/ 0 w 4331368"/>
              <a:gd name="connsiteY0" fmla="*/ 2382 h 1983583"/>
              <a:gd name="connsiteX1" fmla="*/ 1701475 w 4331368"/>
              <a:gd name="connsiteY1" fmla="*/ 0 h 1983583"/>
              <a:gd name="connsiteX2" fmla="*/ 4331368 w 4331368"/>
              <a:gd name="connsiteY2" fmla="*/ 1983583 h 1983583"/>
              <a:gd name="connsiteX3" fmla="*/ 4299284 w 4331368"/>
              <a:gd name="connsiteY3" fmla="*/ 1975561 h 1983583"/>
              <a:gd name="connsiteX4" fmla="*/ 0 w 4331368"/>
              <a:gd name="connsiteY4" fmla="*/ 1975561 h 1983583"/>
              <a:gd name="connsiteX5" fmla="*/ 0 w 4331368"/>
              <a:gd name="connsiteY5" fmla="*/ 2382 h 1983583"/>
              <a:gd name="connsiteX0" fmla="*/ 0 w 4331368"/>
              <a:gd name="connsiteY0" fmla="*/ 0 h 1981201"/>
              <a:gd name="connsiteX1" fmla="*/ 3117061 w 4331368"/>
              <a:gd name="connsiteY1" fmla="*/ 1233 h 1981201"/>
              <a:gd name="connsiteX2" fmla="*/ 4331368 w 4331368"/>
              <a:gd name="connsiteY2" fmla="*/ 1981201 h 1981201"/>
              <a:gd name="connsiteX3" fmla="*/ 4299284 w 4331368"/>
              <a:gd name="connsiteY3" fmla="*/ 1973179 h 1981201"/>
              <a:gd name="connsiteX4" fmla="*/ 0 w 4331368"/>
              <a:gd name="connsiteY4" fmla="*/ 1973179 h 1981201"/>
              <a:gd name="connsiteX5" fmla="*/ 0 w 4331368"/>
              <a:gd name="connsiteY5" fmla="*/ 0 h 1981201"/>
              <a:gd name="connsiteX0" fmla="*/ 0 w 4299284"/>
              <a:gd name="connsiteY0" fmla="*/ 0 h 1973970"/>
              <a:gd name="connsiteX1" fmla="*/ 3117061 w 4299284"/>
              <a:gd name="connsiteY1" fmla="*/ 1233 h 1973970"/>
              <a:gd name="connsiteX2" fmla="*/ 3356243 w 4299284"/>
              <a:gd name="connsiteY2" fmla="*/ 1973970 h 1973970"/>
              <a:gd name="connsiteX3" fmla="*/ 4299284 w 4299284"/>
              <a:gd name="connsiteY3" fmla="*/ 1973179 h 1973970"/>
              <a:gd name="connsiteX4" fmla="*/ 0 w 4299284"/>
              <a:gd name="connsiteY4" fmla="*/ 1973179 h 1973970"/>
              <a:gd name="connsiteX5" fmla="*/ 0 w 4299284"/>
              <a:gd name="connsiteY5" fmla="*/ 0 h 1973970"/>
              <a:gd name="connsiteX0" fmla="*/ 0 w 3356243"/>
              <a:gd name="connsiteY0" fmla="*/ 0 h 1973970"/>
              <a:gd name="connsiteX1" fmla="*/ 3117061 w 3356243"/>
              <a:gd name="connsiteY1" fmla="*/ 1233 h 1973970"/>
              <a:gd name="connsiteX2" fmla="*/ 3356243 w 3356243"/>
              <a:gd name="connsiteY2" fmla="*/ 1973970 h 1973970"/>
              <a:gd name="connsiteX3" fmla="*/ 3240141 w 3356243"/>
              <a:gd name="connsiteY3" fmla="*/ 1973179 h 1973970"/>
              <a:gd name="connsiteX4" fmla="*/ 0 w 3356243"/>
              <a:gd name="connsiteY4" fmla="*/ 1973179 h 1973970"/>
              <a:gd name="connsiteX5" fmla="*/ 0 w 3356243"/>
              <a:gd name="connsiteY5" fmla="*/ 0 h 1973970"/>
              <a:gd name="connsiteX0" fmla="*/ 0 w 3240141"/>
              <a:gd name="connsiteY0" fmla="*/ 0 h 1975778"/>
              <a:gd name="connsiteX1" fmla="*/ 3117061 w 3240141"/>
              <a:gd name="connsiteY1" fmla="*/ 1233 h 1975778"/>
              <a:gd name="connsiteX2" fmla="*/ 3152562 w 3240141"/>
              <a:gd name="connsiteY2" fmla="*/ 1975778 h 1975778"/>
              <a:gd name="connsiteX3" fmla="*/ 3240141 w 3240141"/>
              <a:gd name="connsiteY3" fmla="*/ 1973179 h 1975778"/>
              <a:gd name="connsiteX4" fmla="*/ 0 w 3240141"/>
              <a:gd name="connsiteY4" fmla="*/ 1973179 h 1975778"/>
              <a:gd name="connsiteX5" fmla="*/ 0 w 3240141"/>
              <a:gd name="connsiteY5" fmla="*/ 0 h 1975778"/>
              <a:gd name="connsiteX0" fmla="*/ 0 w 3158669"/>
              <a:gd name="connsiteY0" fmla="*/ 0 h 1975778"/>
              <a:gd name="connsiteX1" fmla="*/ 3117061 w 3158669"/>
              <a:gd name="connsiteY1" fmla="*/ 1233 h 1975778"/>
              <a:gd name="connsiteX2" fmla="*/ 3152562 w 3158669"/>
              <a:gd name="connsiteY2" fmla="*/ 1975778 h 1975778"/>
              <a:gd name="connsiteX3" fmla="*/ 3158669 w 3158669"/>
              <a:gd name="connsiteY3" fmla="*/ 1965948 h 1975778"/>
              <a:gd name="connsiteX4" fmla="*/ 0 w 3158669"/>
              <a:gd name="connsiteY4" fmla="*/ 1973179 h 1975778"/>
              <a:gd name="connsiteX5" fmla="*/ 0 w 3158669"/>
              <a:gd name="connsiteY5" fmla="*/ 0 h 1975778"/>
              <a:gd name="connsiteX0" fmla="*/ 0 w 3158669"/>
              <a:gd name="connsiteY0" fmla="*/ 0 h 1978601"/>
              <a:gd name="connsiteX1" fmla="*/ 3117061 w 3158669"/>
              <a:gd name="connsiteY1" fmla="*/ 1233 h 1978601"/>
              <a:gd name="connsiteX2" fmla="*/ 3152562 w 3158669"/>
              <a:gd name="connsiteY2" fmla="*/ 1975778 h 1978601"/>
              <a:gd name="connsiteX3" fmla="*/ 3158669 w 3158669"/>
              <a:gd name="connsiteY3" fmla="*/ 1978601 h 1978601"/>
              <a:gd name="connsiteX4" fmla="*/ 0 w 3158669"/>
              <a:gd name="connsiteY4" fmla="*/ 1973179 h 1978601"/>
              <a:gd name="connsiteX5" fmla="*/ 0 w 3158669"/>
              <a:gd name="connsiteY5" fmla="*/ 0 h 197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8669" h="1978601">
                <a:moveTo>
                  <a:pt x="0" y="0"/>
                </a:moveTo>
                <a:lnTo>
                  <a:pt x="3117061" y="1233"/>
                </a:lnTo>
                <a:lnTo>
                  <a:pt x="3152562" y="1975778"/>
                </a:lnTo>
                <a:lnTo>
                  <a:pt x="3158669" y="1978601"/>
                </a:lnTo>
                <a:lnTo>
                  <a:pt x="0" y="1973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1C510-C51F-159E-8F8B-39DF787555C0}"/>
              </a:ext>
            </a:extLst>
          </p:cNvPr>
          <p:cNvSpPr txBox="1">
            <a:spLocks/>
          </p:cNvSpPr>
          <p:nvPr/>
        </p:nvSpPr>
        <p:spPr>
          <a:xfrm>
            <a:off x="409904" y="1576552"/>
            <a:ext cx="7864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환자의 특성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반영한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201A7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개인화 서비스 개발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01A7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수익성 향상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6720F4-24BF-5E56-A96E-73F97E69D5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6027" y="1082452"/>
            <a:ext cx="4597225" cy="334229"/>
          </a:xfrm>
          <a:prstGeom prst="roundRect">
            <a:avLst>
              <a:gd name="adj" fmla="val 50000"/>
            </a:avLst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POSCO ORTHOPEDICS HOSPITAL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DA TEAM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02D41-EEBD-FA61-4AC4-0BAE7AD281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1884" y="802857"/>
            <a:ext cx="2408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POSCO AI • BIG DATA ACADEMY 20TH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631C51-A6BD-D85C-5413-6C7EEE3F89D5}"/>
              </a:ext>
            </a:extLst>
          </p:cNvPr>
          <p:cNvSpPr>
            <a:spLocks/>
          </p:cNvSpPr>
          <p:nvPr/>
        </p:nvSpPr>
        <p:spPr>
          <a:xfrm>
            <a:off x="536027" y="5058697"/>
            <a:ext cx="81981" cy="1121992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35977166-8B6D-9B74-7B9D-CD499DD8F39A}"/>
              </a:ext>
            </a:extLst>
          </p:cNvPr>
          <p:cNvSpPr txBox="1">
            <a:spLocks/>
          </p:cNvSpPr>
          <p:nvPr/>
        </p:nvSpPr>
        <p:spPr>
          <a:xfrm>
            <a:off x="680918" y="5281448"/>
            <a:ext cx="2563623" cy="715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01145" indent="-201145" algn="l" defTabSz="804581" rtl="0" eaLnBrk="1" latinLnBrk="1" hangingPunct="1">
              <a:lnSpc>
                <a:spcPct val="90000"/>
              </a:lnSpc>
              <a:spcBef>
                <a:spcPts val="880"/>
              </a:spcBef>
              <a:buFont typeface="Arial" panose="020B0604020202020204" pitchFamily="34" charset="0"/>
              <a:buChar char="•"/>
              <a:defRPr sz="2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435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72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801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30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59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488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17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46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04581" rtl="0" eaLnBrk="1" fontAlgn="auto" latinLnBrk="1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Thank You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CFFCDC-8A1F-2AB9-36AF-AD463679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 flipH="1">
            <a:off x="272472" y="0"/>
            <a:ext cx="8265165" cy="162408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28EAEEC-C0F1-F20C-9820-D42C63711C65}"/>
              </a:ext>
            </a:extLst>
          </p:cNvPr>
          <p:cNvSpPr txBox="1">
            <a:spLocks/>
          </p:cNvSpPr>
          <p:nvPr/>
        </p:nvSpPr>
        <p:spPr>
          <a:xfrm>
            <a:off x="860423" y="1288558"/>
            <a:ext cx="3073544" cy="962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04581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strike="noStrike" kern="1200" cap="none" spc="0" normalizeH="0" baseline="0" noProof="0" dirty="0">
                <a:solidFill>
                  <a:srgbClr val="201A7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  <a:endParaRPr kumimoji="0" lang="ko-KR" altLang="en-US" sz="3600" b="1" i="0" strike="noStrike" kern="1200" cap="none" spc="0" normalizeH="0" baseline="0" noProof="0" dirty="0">
              <a:solidFill>
                <a:srgbClr val="201A7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B85BA1F9-E4E1-B3AA-0957-340852D74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52752"/>
              </p:ext>
            </p:extLst>
          </p:nvPr>
        </p:nvGraphicFramePr>
        <p:xfrm>
          <a:off x="4267030" y="1935260"/>
          <a:ext cx="3710940" cy="42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962">
                  <a:extLst>
                    <a:ext uri="{9D8B030D-6E8A-4147-A177-3AD203B41FA5}">
                      <a16:colId xmlns:a16="http://schemas.microsoft.com/office/drawing/2014/main" val="315332574"/>
                    </a:ext>
                  </a:extLst>
                </a:gridCol>
                <a:gridCol w="1871978">
                  <a:extLst>
                    <a:ext uri="{9D8B030D-6E8A-4147-A177-3AD203B41FA5}">
                      <a16:colId xmlns:a16="http://schemas.microsoft.com/office/drawing/2014/main" val="1673749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01.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추진 배경</a:t>
                      </a:r>
                    </a:p>
                  </a:txBody>
                  <a:tcPr marT="216000" marB="216000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1" dirty="0">
                        <a:solidFill>
                          <a:srgbClr val="201A74"/>
                        </a:solidFill>
                      </a:endParaRPr>
                    </a:p>
                  </a:txBody>
                  <a:tcPr marT="216000" marB="216000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9905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804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02.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현황 및 개선기회 </a:t>
                      </a:r>
                    </a:p>
                  </a:txBody>
                  <a:tcPr marT="216000" marB="216000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661720"/>
                  </a:ext>
                </a:extLst>
              </a:tr>
              <a:tr h="573829">
                <a:tc gridSpan="2">
                  <a:txBody>
                    <a:bodyPr/>
                    <a:lstStyle/>
                    <a:p>
                      <a:pPr marL="0" marR="0" lvl="0" indent="0" algn="l" defTabSz="804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03.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분석 계획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216000" marB="216000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60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04.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분석 결과</a:t>
                      </a:r>
                      <a:endParaRPr lang="en-US" altLang="ko-KR" sz="1800" b="1" dirty="0">
                        <a:solidFill>
                          <a:srgbClr val="201A74"/>
                        </a:solidFill>
                      </a:endParaRPr>
                    </a:p>
                  </a:txBody>
                  <a:tcPr marT="216000" marB="216000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9275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804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05.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개선안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216000" marB="216000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6901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804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201A74"/>
                          </a:solidFill>
                        </a:rPr>
                        <a:t>   06. </a:t>
                      </a:r>
                      <a:r>
                        <a:rPr lang="ko-KR" altLang="en-US" sz="1800" b="1" dirty="0">
                          <a:solidFill>
                            <a:srgbClr val="201A74"/>
                          </a:solidFill>
                        </a:rPr>
                        <a:t>소감</a:t>
                      </a:r>
                    </a:p>
                  </a:txBody>
                  <a:tcPr marT="216000" marB="216000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84379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701166F-2CD6-542F-E5EF-D74530510CC7}"/>
              </a:ext>
            </a:extLst>
          </p:cNvPr>
          <p:cNvSpPr/>
          <p:nvPr/>
        </p:nvSpPr>
        <p:spPr>
          <a:xfrm>
            <a:off x="1" y="0"/>
            <a:ext cx="413886" cy="6858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87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75DF-5F49-8E49-1A67-34576B6B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01.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추진배경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D36A34-0A92-DDFF-3A0B-372D02C5AD26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23C2F8-6F80-FEFB-2590-2CBBC856F9E6}"/>
              </a:ext>
            </a:extLst>
          </p:cNvPr>
          <p:cNvGrpSpPr/>
          <p:nvPr/>
        </p:nvGrpSpPr>
        <p:grpSpPr>
          <a:xfrm>
            <a:off x="553618" y="4347889"/>
            <a:ext cx="4522330" cy="1995520"/>
            <a:chOff x="3638246" y="1870230"/>
            <a:chExt cx="4165949" cy="2871504"/>
          </a:xfrm>
        </p:grpSpPr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E96B6D6F-0CDB-C861-1127-D231D8A3E7A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35782187"/>
                </p:ext>
              </p:extLst>
            </p:nvPr>
          </p:nvGraphicFramePr>
          <p:xfrm>
            <a:off x="3638246" y="1943385"/>
            <a:ext cx="4165949" cy="2743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7BFA355-C940-5C8F-4F93-FAAD2CAA0B41}"/>
                </a:ext>
              </a:extLst>
            </p:cNvPr>
            <p:cNvSpPr/>
            <p:nvPr/>
          </p:nvSpPr>
          <p:spPr>
            <a:xfrm>
              <a:off x="3923600" y="2052152"/>
              <a:ext cx="3736630" cy="268958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58EE2F-EE9F-CE3E-5AA8-0ADB5A11E55E}"/>
                </a:ext>
              </a:extLst>
            </p:cNvPr>
            <p:cNvSpPr txBox="1"/>
            <p:nvPr/>
          </p:nvSpPr>
          <p:spPr>
            <a:xfrm>
              <a:off x="4629810" y="1870230"/>
              <a:ext cx="2243677" cy="3638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[ P</a:t>
              </a:r>
              <a:r>
                <a: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병원의 수익구조 현황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]</a:t>
              </a:r>
            </a:p>
          </p:txBody>
        </p: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C437CEB-3FCB-1A9E-F808-3180E1D8747C}"/>
              </a:ext>
            </a:extLst>
          </p:cNvPr>
          <p:cNvSpPr txBox="1">
            <a:spLocks/>
          </p:cNvSpPr>
          <p:nvPr/>
        </p:nvSpPr>
        <p:spPr>
          <a:xfrm>
            <a:off x="285471" y="867895"/>
            <a:ext cx="10198343" cy="380684"/>
          </a:xfrm>
          <a:prstGeom prst="rect">
            <a:avLst/>
          </a:prstGeom>
        </p:spPr>
        <p:txBody>
          <a:bodyPr vert="horz" lIns="80463" tIns="40231" rIns="80463" bIns="40231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국내 척추 수술 환자의 수는 증가하고 있으나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본원의 수익률은 감소함에 따라 </a:t>
            </a:r>
            <a:r>
              <a:rPr lang="ko-KR" altLang="en-US" sz="1600" b="1" u="sng" dirty="0">
                <a:latin typeface="+mn-ea"/>
              </a:rPr>
              <a:t>수익성 향상활동 필요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89011AF4-3344-6377-2446-D2300E41EFB2}"/>
              </a:ext>
            </a:extLst>
          </p:cNvPr>
          <p:cNvSpPr txBox="1">
            <a:spLocks/>
          </p:cNvSpPr>
          <p:nvPr/>
        </p:nvSpPr>
        <p:spPr>
          <a:xfrm>
            <a:off x="284263" y="3567645"/>
            <a:ext cx="9734380" cy="780244"/>
          </a:xfrm>
          <a:prstGeom prst="rect">
            <a:avLst/>
          </a:prstGeom>
        </p:spPr>
        <p:txBody>
          <a:bodyPr vert="horz" lIns="80463" tIns="40231" rIns="80463" bIns="40231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정형외과 특성상 수술 환자 대비 </a:t>
            </a:r>
            <a:r>
              <a:rPr lang="ko-KR" altLang="en-US" sz="1600" b="1" u="sng" dirty="0">
                <a:latin typeface="+mn-ea"/>
              </a:rPr>
              <a:t>외래환자가 병원 수익성에 큰 비중을 차지</a:t>
            </a:r>
            <a:r>
              <a:rPr lang="ko-KR" altLang="en-US" sz="1600" b="1" dirty="0">
                <a:latin typeface="+mn-ea"/>
              </a:rPr>
              <a:t>하고 있으나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본원의 경우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외래환자가 지속적으로 감소됨에 따라 재방문율 향상을 위한 차별화된 서비스 개발 필요</a:t>
            </a:r>
            <a:endParaRPr lang="en-US" altLang="ko-KR" sz="1600" b="1" dirty="0">
              <a:latin typeface="+mn-ea"/>
            </a:endParaRPr>
          </a:p>
        </p:txBody>
      </p: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D21BBAFC-980A-508D-8D67-41FEDC155C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393260"/>
              </p:ext>
            </p:extLst>
          </p:nvPr>
        </p:nvGraphicFramePr>
        <p:xfrm>
          <a:off x="1142889" y="1666972"/>
          <a:ext cx="3480463" cy="148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2" name="표 5">
            <a:extLst>
              <a:ext uri="{FF2B5EF4-FFF2-40B4-BE49-F238E27FC236}">
                <a16:creationId xmlns:a16="http://schemas.microsoft.com/office/drawing/2014/main" id="{E96065FB-5A08-E17F-26A7-C31C6684B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307358"/>
              </p:ext>
            </p:extLst>
          </p:nvPr>
        </p:nvGraphicFramePr>
        <p:xfrm>
          <a:off x="1323024" y="2958916"/>
          <a:ext cx="31562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085">
                  <a:extLst>
                    <a:ext uri="{9D8B030D-6E8A-4147-A177-3AD203B41FA5}">
                      <a16:colId xmlns:a16="http://schemas.microsoft.com/office/drawing/2014/main" val="1322716952"/>
                    </a:ext>
                  </a:extLst>
                </a:gridCol>
                <a:gridCol w="1054488">
                  <a:extLst>
                    <a:ext uri="{9D8B030D-6E8A-4147-A177-3AD203B41FA5}">
                      <a16:colId xmlns:a16="http://schemas.microsoft.com/office/drawing/2014/main" val="3812112922"/>
                    </a:ext>
                  </a:extLst>
                </a:gridCol>
                <a:gridCol w="1049683">
                  <a:extLst>
                    <a:ext uri="{9D8B030D-6E8A-4147-A177-3AD203B41FA5}">
                      <a16:colId xmlns:a16="http://schemas.microsoft.com/office/drawing/2014/main" val="2908647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7755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E48EB4-59D6-CF73-D0E6-3543D9D8B8C0}"/>
              </a:ext>
            </a:extLst>
          </p:cNvPr>
          <p:cNvGrpSpPr/>
          <p:nvPr/>
        </p:nvGrpSpPr>
        <p:grpSpPr>
          <a:xfrm>
            <a:off x="867074" y="1308356"/>
            <a:ext cx="4052990" cy="2027456"/>
            <a:chOff x="429240" y="1462177"/>
            <a:chExt cx="3397231" cy="196682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D3EB83E-23BE-DA8C-CC6C-6672C59530D3}"/>
                </a:ext>
              </a:extLst>
            </p:cNvPr>
            <p:cNvSpPr/>
            <p:nvPr/>
          </p:nvSpPr>
          <p:spPr>
            <a:xfrm>
              <a:off x="429240" y="1610766"/>
              <a:ext cx="3397231" cy="181823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935A8C-C885-598D-C504-4EA5AF81F2D3}"/>
                </a:ext>
              </a:extLst>
            </p:cNvPr>
            <p:cNvSpPr txBox="1"/>
            <p:nvPr/>
          </p:nvSpPr>
          <p:spPr>
            <a:xfrm>
              <a:off x="1206764" y="1462177"/>
              <a:ext cx="1892024" cy="2985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[ </a:t>
              </a:r>
              <a:r>
                <a: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국내 척추 환자수 현황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]</a:t>
              </a:r>
            </a:p>
          </p:txBody>
        </p:sp>
      </p:grp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CB9DF63E-45ED-37D8-2C33-0EF07DBD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24787"/>
              </p:ext>
            </p:extLst>
          </p:nvPr>
        </p:nvGraphicFramePr>
        <p:xfrm>
          <a:off x="5758971" y="6013789"/>
          <a:ext cx="3851901" cy="33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967">
                  <a:extLst>
                    <a:ext uri="{9D8B030D-6E8A-4147-A177-3AD203B41FA5}">
                      <a16:colId xmlns:a16="http://schemas.microsoft.com/office/drawing/2014/main" val="1322716952"/>
                    </a:ext>
                  </a:extLst>
                </a:gridCol>
                <a:gridCol w="1286899">
                  <a:extLst>
                    <a:ext uri="{9D8B030D-6E8A-4147-A177-3AD203B41FA5}">
                      <a16:colId xmlns:a16="http://schemas.microsoft.com/office/drawing/2014/main" val="3812112922"/>
                    </a:ext>
                  </a:extLst>
                </a:gridCol>
                <a:gridCol w="1281035">
                  <a:extLst>
                    <a:ext uri="{9D8B030D-6E8A-4147-A177-3AD203B41FA5}">
                      <a16:colId xmlns:a16="http://schemas.microsoft.com/office/drawing/2014/main" val="2908647780"/>
                    </a:ext>
                  </a:extLst>
                </a:gridCol>
              </a:tblGrid>
              <a:tr h="335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775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BD1B16-432B-D4EA-F879-565BE53ADADD}"/>
              </a:ext>
            </a:extLst>
          </p:cNvPr>
          <p:cNvSpPr/>
          <p:nvPr/>
        </p:nvSpPr>
        <p:spPr>
          <a:xfrm>
            <a:off x="350908" y="3660684"/>
            <a:ext cx="69016" cy="468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F7E8EC-9217-77D5-784C-D5D5FE4E6179}"/>
              </a:ext>
            </a:extLst>
          </p:cNvPr>
          <p:cNvSpPr/>
          <p:nvPr/>
        </p:nvSpPr>
        <p:spPr>
          <a:xfrm>
            <a:off x="353192" y="801252"/>
            <a:ext cx="67940" cy="504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D5F3582E-7505-E5E4-E9C3-A2062C345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11760"/>
              </p:ext>
            </p:extLst>
          </p:nvPr>
        </p:nvGraphicFramePr>
        <p:xfrm>
          <a:off x="5733984" y="2975757"/>
          <a:ext cx="3851901" cy="416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967">
                  <a:extLst>
                    <a:ext uri="{9D8B030D-6E8A-4147-A177-3AD203B41FA5}">
                      <a16:colId xmlns:a16="http://schemas.microsoft.com/office/drawing/2014/main" val="1322716952"/>
                    </a:ext>
                  </a:extLst>
                </a:gridCol>
                <a:gridCol w="1286899">
                  <a:extLst>
                    <a:ext uri="{9D8B030D-6E8A-4147-A177-3AD203B41FA5}">
                      <a16:colId xmlns:a16="http://schemas.microsoft.com/office/drawing/2014/main" val="3812112922"/>
                    </a:ext>
                  </a:extLst>
                </a:gridCol>
                <a:gridCol w="1281035">
                  <a:extLst>
                    <a:ext uri="{9D8B030D-6E8A-4147-A177-3AD203B41FA5}">
                      <a16:colId xmlns:a16="http://schemas.microsoft.com/office/drawing/2014/main" val="2908647780"/>
                    </a:ext>
                  </a:extLst>
                </a:gridCol>
              </a:tblGrid>
              <a:tr h="416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775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25DD15-465D-2A18-8EAF-7C5A91794247}"/>
              </a:ext>
            </a:extLst>
          </p:cNvPr>
          <p:cNvGrpSpPr/>
          <p:nvPr/>
        </p:nvGrpSpPr>
        <p:grpSpPr>
          <a:xfrm>
            <a:off x="5366451" y="1308356"/>
            <a:ext cx="4536000" cy="2052000"/>
            <a:chOff x="5334970" y="4155777"/>
            <a:chExt cx="4538289" cy="1897607"/>
          </a:xfrm>
        </p:grpSpPr>
        <p:sp>
          <p:nvSpPr>
            <p:cNvPr id="17" name="사각형: 둥근 모서리 3">
              <a:extLst>
                <a:ext uri="{FF2B5EF4-FFF2-40B4-BE49-F238E27FC236}">
                  <a16:creationId xmlns:a16="http://schemas.microsoft.com/office/drawing/2014/main" id="{C35EA747-9138-D7A4-5C7F-50D9BCE2A29D}"/>
                </a:ext>
              </a:extLst>
            </p:cNvPr>
            <p:cNvSpPr/>
            <p:nvPr/>
          </p:nvSpPr>
          <p:spPr>
            <a:xfrm>
              <a:off x="5334970" y="4310792"/>
              <a:ext cx="4538289" cy="1742592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B5C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D2C331-EB6E-907C-5050-934A9E52BFEE}"/>
                </a:ext>
              </a:extLst>
            </p:cNvPr>
            <p:cNvSpPr txBox="1"/>
            <p:nvPr/>
          </p:nvSpPr>
          <p:spPr>
            <a:xfrm>
              <a:off x="6545543" y="4155777"/>
              <a:ext cx="2053896" cy="2846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[ P</a:t>
              </a:r>
              <a:r>
                <a: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병원의</a:t>
              </a:r>
              <a:r>
                <a:rPr kumimoji="1" lang="ko-KR" altLang="en-US" sz="1400" b="1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수익률</a:t>
              </a:r>
              <a:r>
                <a: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현황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]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D82E9C8-FC8B-5409-D023-F1114F9EABC1}"/>
              </a:ext>
            </a:extLst>
          </p:cNvPr>
          <p:cNvSpPr/>
          <p:nvPr/>
        </p:nvSpPr>
        <p:spPr>
          <a:xfrm>
            <a:off x="6143122" y="1911216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3F5F48-1C41-8C73-04DD-2BDDBBF44E3B}"/>
              </a:ext>
            </a:extLst>
          </p:cNvPr>
          <p:cNvSpPr/>
          <p:nvPr/>
        </p:nvSpPr>
        <p:spPr>
          <a:xfrm>
            <a:off x="7594185" y="2247399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5BFC33-4737-13F3-4E1E-685C77F9D76A}"/>
              </a:ext>
            </a:extLst>
          </p:cNvPr>
          <p:cNvSpPr/>
          <p:nvPr/>
        </p:nvSpPr>
        <p:spPr>
          <a:xfrm>
            <a:off x="8915352" y="2440568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C4B0E7-145D-F007-FF90-04D5C156C05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251122" y="1965216"/>
            <a:ext cx="1343063" cy="336183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82B7B4-F7CC-2207-F0B0-597B15830C07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7702185" y="2301399"/>
            <a:ext cx="1213167" cy="19316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013F88-2E5A-CF7F-42CC-D7EE47E45418}"/>
              </a:ext>
            </a:extLst>
          </p:cNvPr>
          <p:cNvSpPr txBox="1"/>
          <p:nvPr/>
        </p:nvSpPr>
        <p:spPr>
          <a:xfrm>
            <a:off x="6019078" y="168259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19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0BD23B-68DA-B569-84B0-FBCCA22B337D}"/>
              </a:ext>
            </a:extLst>
          </p:cNvPr>
          <p:cNvSpPr txBox="1"/>
          <p:nvPr/>
        </p:nvSpPr>
        <p:spPr>
          <a:xfrm>
            <a:off x="7452350" y="199260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15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773FB-EBCE-B57D-685F-A6D2644B927A}"/>
              </a:ext>
            </a:extLst>
          </p:cNvPr>
          <p:cNvSpPr txBox="1"/>
          <p:nvPr/>
        </p:nvSpPr>
        <p:spPr>
          <a:xfrm>
            <a:off x="8768145" y="218565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13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57E0E5-60CF-D158-BCEB-A18AC5BC1EE8}"/>
              </a:ext>
            </a:extLst>
          </p:cNvPr>
          <p:cNvSpPr txBox="1"/>
          <p:nvPr/>
        </p:nvSpPr>
        <p:spPr>
          <a:xfrm>
            <a:off x="8512652" y="1630252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%)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8954CD-C8C4-9BE7-EED3-4BC909F3B8E0}"/>
              </a:ext>
            </a:extLst>
          </p:cNvPr>
          <p:cNvSpPr txBox="1"/>
          <p:nvPr/>
        </p:nvSpPr>
        <p:spPr>
          <a:xfrm>
            <a:off x="1161166" y="1607966"/>
            <a:ext cx="93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명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265361-68BA-B5DB-3D8D-E2C05259C055}"/>
              </a:ext>
            </a:extLst>
          </p:cNvPr>
          <p:cNvSpPr/>
          <p:nvPr/>
        </p:nvSpPr>
        <p:spPr>
          <a:xfrm>
            <a:off x="5364162" y="4462195"/>
            <a:ext cx="4538289" cy="188121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0A847-D5E0-E84C-2293-01E57523EB0B}"/>
              </a:ext>
            </a:extLst>
          </p:cNvPr>
          <p:cNvSpPr txBox="1"/>
          <p:nvPr/>
        </p:nvSpPr>
        <p:spPr>
          <a:xfrm>
            <a:off x="6433236" y="4349716"/>
            <a:ext cx="243801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 P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병원의 재방문율 현황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]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92292E-E5D9-4981-83CE-286C2BBC157C}"/>
              </a:ext>
            </a:extLst>
          </p:cNvPr>
          <p:cNvSpPr/>
          <p:nvPr/>
        </p:nvSpPr>
        <p:spPr>
          <a:xfrm>
            <a:off x="6201179" y="4958993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76FFB67-E330-185C-F509-2A38A472E5F0}"/>
              </a:ext>
            </a:extLst>
          </p:cNvPr>
          <p:cNvSpPr/>
          <p:nvPr/>
        </p:nvSpPr>
        <p:spPr>
          <a:xfrm>
            <a:off x="7652242" y="5149841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465C1A-A982-37DB-FD4C-50692BA73F2D}"/>
              </a:ext>
            </a:extLst>
          </p:cNvPr>
          <p:cNvSpPr/>
          <p:nvPr/>
        </p:nvSpPr>
        <p:spPr>
          <a:xfrm>
            <a:off x="8973408" y="5530737"/>
            <a:ext cx="108000" cy="108000"/>
          </a:xfrm>
          <a:prstGeom prst="ellipse">
            <a:avLst/>
          </a:prstGeom>
          <a:solidFill>
            <a:srgbClr val="0056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91D7E06-C39E-D02C-3DEA-D30FDFD6D2D6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6309179" y="5012993"/>
            <a:ext cx="1343063" cy="19084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E914D52-00D9-8F96-5153-01A7048CAFB3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760242" y="5203841"/>
            <a:ext cx="1213166" cy="380896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EF8E77-613D-AE45-0603-D66A5279FEB3}"/>
              </a:ext>
            </a:extLst>
          </p:cNvPr>
          <p:cNvSpPr txBox="1"/>
          <p:nvPr/>
        </p:nvSpPr>
        <p:spPr>
          <a:xfrm>
            <a:off x="6077135" y="473037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15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F9D0A-DAA0-A689-71E3-565899673F05}"/>
              </a:ext>
            </a:extLst>
          </p:cNvPr>
          <p:cNvSpPr txBox="1"/>
          <p:nvPr/>
        </p:nvSpPr>
        <p:spPr>
          <a:xfrm>
            <a:off x="7452350" y="4891990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13.5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9CE17D-9EE3-61DA-622F-62E93A8C3069}"/>
              </a:ext>
            </a:extLst>
          </p:cNvPr>
          <p:cNvSpPr txBox="1"/>
          <p:nvPr/>
        </p:nvSpPr>
        <p:spPr>
          <a:xfrm>
            <a:off x="8826202" y="527582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10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A482FB-520C-9146-C11C-F2F2959C1561}"/>
              </a:ext>
            </a:extLst>
          </p:cNvPr>
          <p:cNvSpPr txBox="1"/>
          <p:nvPr/>
        </p:nvSpPr>
        <p:spPr>
          <a:xfrm>
            <a:off x="8605604" y="4670357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%)</a:t>
            </a:r>
            <a:endParaRPr lang="ko-KR" altLang="en-US" sz="1200" b="1" dirty="0"/>
          </a:p>
        </p:txBody>
      </p:sp>
      <p:pic>
        <p:nvPicPr>
          <p:cNvPr id="1033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0A88C85C-049F-824A-C831-02D5B1A6D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F8A8D-B07A-C6ED-0EC3-6368B61AD91A}"/>
              </a:ext>
            </a:extLst>
          </p:cNvPr>
          <p:cNvSpPr txBox="1"/>
          <p:nvPr/>
        </p:nvSpPr>
        <p:spPr>
          <a:xfrm>
            <a:off x="1161166" y="4652808"/>
            <a:ext cx="93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%)</a:t>
            </a:r>
            <a:endParaRPr lang="ko-KR" altLang="en-US" sz="12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A75EC-6E93-197B-F88A-98C6FA7C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3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9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87980" y="1534297"/>
            <a:ext cx="4940345" cy="1926827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84"/>
          </a:p>
        </p:txBody>
      </p:sp>
      <p:sp>
        <p:nvSpPr>
          <p:cNvPr id="16" name="사각형: 둥근 모서리 15"/>
          <p:cNvSpPr/>
          <p:nvPr/>
        </p:nvSpPr>
        <p:spPr>
          <a:xfrm>
            <a:off x="391299" y="4374763"/>
            <a:ext cx="9697230" cy="2097832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84"/>
          </a:p>
        </p:txBody>
      </p:sp>
      <p:sp>
        <p:nvSpPr>
          <p:cNvPr id="15" name="TextBox 14"/>
          <p:cNvSpPr txBox="1"/>
          <p:nvPr/>
        </p:nvSpPr>
        <p:spPr>
          <a:xfrm>
            <a:off x="235399" y="786316"/>
            <a:ext cx="997827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455" indent="-251455">
              <a:spcBef>
                <a:spcPts val="600"/>
              </a:spcBef>
              <a:buFont typeface="Arial"/>
              <a:buChar char="•"/>
              <a:defRPr/>
            </a:pPr>
            <a:r>
              <a:rPr lang="ko-KR" altLang="en-US" sz="1600" b="1" dirty="0">
                <a:solidFill>
                  <a:srgbClr val="1D1C1D"/>
                </a:solidFill>
                <a:latin typeface="+mn-ea"/>
              </a:rPr>
              <a:t>수술 후</a:t>
            </a:r>
            <a:r>
              <a:rPr lang="en-US" altLang="ko-KR" sz="1600" b="1" dirty="0">
                <a:solidFill>
                  <a:srgbClr val="1D1C1D"/>
                </a:solidFill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재발율이 비교적 높게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나타나고 있으며</a:t>
            </a:r>
            <a:r>
              <a:rPr lang="en-US" altLang="ko-KR" sz="1600" b="1" dirty="0">
                <a:solidFill>
                  <a:srgbClr val="1D1C1D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1D1C1D"/>
                </a:solidFill>
                <a:latin typeface="+mn-ea"/>
              </a:rPr>
              <a:t>특히 </a:t>
            </a:r>
            <a:r>
              <a:rPr lang="en-US" altLang="ko-KR" sz="1600" b="1" dirty="0">
                <a:solidFill>
                  <a:srgbClr val="1D1C1D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1D1C1D"/>
                </a:solidFill>
                <a:latin typeface="+mn-ea"/>
              </a:rPr>
              <a:t>달 내 재발율이 전체 재발환자 중 </a:t>
            </a:r>
            <a:r>
              <a:rPr lang="en-US" altLang="ko-KR" sz="1600" b="1" dirty="0">
                <a:solidFill>
                  <a:srgbClr val="1D1C1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31%</a:t>
            </a:r>
            <a:r>
              <a:rPr lang="ko-KR" altLang="en-US" sz="1600" b="1" dirty="0">
                <a:solidFill>
                  <a:srgbClr val="1D1C1D"/>
                </a:solidFill>
                <a:latin typeface="+mn-ea"/>
              </a:rPr>
              <a:t>로 높게</a:t>
            </a:r>
            <a:r>
              <a:rPr lang="en-US" altLang="ko-KR" sz="1600" b="1" dirty="0">
                <a:solidFill>
                  <a:srgbClr val="1D1C1D"/>
                </a:solidFill>
                <a:latin typeface="+mn-ea"/>
              </a:rPr>
              <a:t> </a:t>
            </a:r>
          </a:p>
          <a:p>
            <a:pPr marL="251455" indent="-251455">
              <a:spcBef>
                <a:spcPts val="600"/>
              </a:spcBef>
              <a:buFont typeface="Arial"/>
              <a:buChar char="•"/>
              <a:defRPr/>
            </a:pPr>
            <a:r>
              <a:rPr lang="ko-KR" altLang="en-US" sz="1600" b="1" dirty="0">
                <a:solidFill>
                  <a:srgbClr val="1D1C1D"/>
                </a:solidFill>
                <a:latin typeface="+mn-ea"/>
              </a:rPr>
              <a:t>나타남에 따라 </a:t>
            </a:r>
            <a:r>
              <a:rPr lang="ko-KR" altLang="en-US" sz="1600" b="1" u="sng" dirty="0">
                <a:latin typeface="+mn-ea"/>
              </a:rPr>
              <a:t>단기간에 걸친 환자 밀착 케어 활동 필요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92541" y="1419224"/>
            <a:ext cx="2740500" cy="3144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>
                <a:latin typeface="+mn-ea"/>
              </a:rPr>
              <a:t>척추 수술 후 재수술</a:t>
            </a:r>
            <a:r>
              <a:rPr kumimoji="1" lang="en-US" altLang="ko-KR" sz="1400" b="1">
                <a:latin typeface="+mn-ea"/>
              </a:rPr>
              <a:t>(</a:t>
            </a:r>
            <a:r>
              <a:rPr kumimoji="1" lang="ko-KR" altLang="en-US" sz="1400" b="1">
                <a:latin typeface="+mn-ea"/>
              </a:rPr>
              <a:t>재발</a:t>
            </a:r>
            <a:r>
              <a:rPr kumimoji="1" lang="en-US" altLang="ko-KR" sz="1400" b="1">
                <a:latin typeface="+mn-ea"/>
              </a:rPr>
              <a:t>)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4075" y="4193947"/>
            <a:ext cx="228017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의료서비스 불만족 이유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964" y="785695"/>
            <a:ext cx="69016" cy="576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8964" y="3560676"/>
            <a:ext cx="69016" cy="576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내용 개체 틀 2"/>
          <p:cNvSpPr txBox="1"/>
          <p:nvPr/>
        </p:nvSpPr>
        <p:spPr>
          <a:xfrm>
            <a:off x="235398" y="3513383"/>
            <a:ext cx="9564881" cy="663495"/>
          </a:xfrm>
          <a:prstGeom prst="rect">
            <a:avLst/>
          </a:prstGeom>
        </p:spPr>
        <p:txBody>
          <a:bodyPr vert="horz" lIns="80463" tIns="40230" rIns="80463" bIns="4023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600" b="1" dirty="0"/>
              <a:t>보건 복지부의 설문조사에서 환자의 니즈와 병원의 </a:t>
            </a:r>
            <a:r>
              <a:rPr lang="ko-KR" altLang="en-US" sz="1600" b="1" u="sng" dirty="0"/>
              <a:t>제공서비스 불일치</a:t>
            </a:r>
            <a:r>
              <a:rPr lang="ko-KR" altLang="en-US" sz="1600" b="1" dirty="0"/>
              <a:t>로 불만족이 높게 나타남에 따라</a:t>
            </a:r>
          </a:p>
          <a:p>
            <a:pPr>
              <a:lnSpc>
                <a:spcPct val="100000"/>
              </a:lnSpc>
              <a:defRPr/>
            </a:pPr>
            <a:r>
              <a:rPr lang="ko-KR" altLang="en-US" sz="1600" b="1" u="sng" dirty="0"/>
              <a:t>환자의 니즈를 반영한 서비스체계 개선 필요</a:t>
            </a:r>
            <a:endParaRPr lang="en-US" altLang="ko-KR" sz="1600" b="1" u="sng" dirty="0"/>
          </a:p>
        </p:txBody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4443677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02.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현황 및 개선기회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graphicFrame>
        <p:nvGraphicFramePr>
          <p:cNvPr id="8" name="차트 7"/>
          <p:cNvGraphicFramePr/>
          <p:nvPr/>
        </p:nvGraphicFramePr>
        <p:xfrm>
          <a:off x="938050" y="1710662"/>
          <a:ext cx="3799488" cy="1647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/>
          <p:cNvGraphicFramePr/>
          <p:nvPr/>
        </p:nvGraphicFramePr>
        <p:xfrm>
          <a:off x="5602503" y="1621521"/>
          <a:ext cx="4197777" cy="176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사각형: 둥근 모서리 10"/>
          <p:cNvSpPr/>
          <p:nvPr/>
        </p:nvSpPr>
        <p:spPr>
          <a:xfrm>
            <a:off x="5532580" y="1534296"/>
            <a:ext cx="4555949" cy="1926827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84"/>
          </a:p>
        </p:txBody>
      </p:sp>
      <p:sp>
        <p:nvSpPr>
          <p:cNvPr id="12" name="TextBox 11"/>
          <p:cNvSpPr txBox="1"/>
          <p:nvPr/>
        </p:nvSpPr>
        <p:spPr>
          <a:xfrm>
            <a:off x="6179517" y="1381501"/>
            <a:ext cx="335738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>
                <a:latin typeface="+mn-ea"/>
              </a:rPr>
              <a:t>재발까지의 기간에 따른 환자 비율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4834" y="1931511"/>
            <a:ext cx="937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(</a:t>
            </a:r>
            <a:r>
              <a:rPr lang="ko-KR" altLang="en-US" sz="1200" b="1"/>
              <a:t>단위 </a:t>
            </a:r>
            <a:r>
              <a:rPr lang="en-US" altLang="ko-KR" sz="1200" b="1"/>
              <a:t>: %)</a:t>
            </a:r>
            <a:endParaRPr lang="ko-KR" altLang="en-US" sz="1200" b="1"/>
          </a:p>
        </p:txBody>
      </p:sp>
      <p:graphicFrame>
        <p:nvGraphicFramePr>
          <p:cNvPr id="21" name="차트 20"/>
          <p:cNvGraphicFramePr/>
          <p:nvPr/>
        </p:nvGraphicFramePr>
        <p:xfrm>
          <a:off x="938050" y="4410285"/>
          <a:ext cx="8598855" cy="2097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표 5"/>
          <p:cNvGraphicFramePr>
            <a:graphicFrameLocks noGrp="1"/>
          </p:cNvGraphicFramePr>
          <p:nvPr/>
        </p:nvGraphicFramePr>
        <p:xfrm>
          <a:off x="1115568" y="6069299"/>
          <a:ext cx="842133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37730" y="4416149"/>
            <a:ext cx="1411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1D1C1D"/>
                </a:solidFill>
                <a:latin typeface="NotoSansKR"/>
              </a:rPr>
              <a:t>* 출처 </a:t>
            </a:r>
            <a:r>
              <a:rPr lang="en-US" altLang="ko-KR" sz="1100">
                <a:solidFill>
                  <a:srgbClr val="1D1C1D"/>
                </a:solidFill>
                <a:latin typeface="NotoSansKR"/>
              </a:rPr>
              <a:t>: </a:t>
            </a:r>
            <a:r>
              <a:rPr lang="ko-KR" altLang="en-US" sz="1100">
                <a:solidFill>
                  <a:srgbClr val="1D1C1D"/>
                </a:solidFill>
                <a:latin typeface="NotoSansKR"/>
              </a:rPr>
              <a:t>보건복지부</a:t>
            </a:r>
            <a:endParaRPr lang="ko-KR" altLang="en-US" sz="1100"/>
          </a:p>
        </p:txBody>
      </p:sp>
      <p:sp>
        <p:nvSpPr>
          <p:cNvPr id="28" name="TextBox 27"/>
          <p:cNvSpPr txBox="1"/>
          <p:nvPr/>
        </p:nvSpPr>
        <p:spPr>
          <a:xfrm>
            <a:off x="8579641" y="4670668"/>
            <a:ext cx="8053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(</a:t>
            </a:r>
            <a:r>
              <a:rPr lang="ko-KR" altLang="en-US" sz="1200" b="1"/>
              <a:t>단위 </a:t>
            </a:r>
            <a:r>
              <a:rPr lang="en-US" altLang="ko-KR" sz="1200" b="1"/>
              <a:t>: %)</a:t>
            </a:r>
            <a:endParaRPr lang="ko-KR" altLang="en-US" sz="1200" b="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0B87CE-2B53-BD1D-3325-8923E9F7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4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2F51C9-94F6-9816-C4EA-FDCA28E2B4D3}"/>
              </a:ext>
            </a:extLst>
          </p:cNvPr>
          <p:cNvSpPr txBox="1"/>
          <p:nvPr/>
        </p:nvSpPr>
        <p:spPr>
          <a:xfrm>
            <a:off x="232415" y="806447"/>
            <a:ext cx="9027241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척추 질환 발병 요소로서 환자의 개인적 특성이 중요하게 작용함에 따라 수술 시 의료진에게 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u="sng" dirty="0">
                <a:latin typeface="+mn-ea"/>
              </a:rPr>
              <a:t>환자의 주요 정보에</a:t>
            </a:r>
            <a:r>
              <a:rPr lang="en-US" altLang="ko-KR" sz="1600" b="1" u="sng" dirty="0"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대한 </a:t>
            </a:r>
            <a:r>
              <a:rPr lang="en-US" altLang="ko-KR" sz="1600" b="1" u="sng" dirty="0">
                <a:latin typeface="+mn-ea"/>
              </a:rPr>
              <a:t>Guidance </a:t>
            </a:r>
            <a:r>
              <a:rPr lang="ko-KR" altLang="en-US" sz="1600" b="1" u="sng" dirty="0">
                <a:latin typeface="+mn-ea"/>
              </a:rPr>
              <a:t>제공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0889E-31FF-8BDB-1C1D-6CB46C99BC7B}"/>
              </a:ext>
            </a:extLst>
          </p:cNvPr>
          <p:cNvSpPr txBox="1"/>
          <p:nvPr/>
        </p:nvSpPr>
        <p:spPr>
          <a:xfrm>
            <a:off x="7638188" y="1280915"/>
            <a:ext cx="29458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* 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출처</a:t>
            </a:r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: 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국민건강보험 일산병원 연구소</a:t>
            </a:r>
            <a:endParaRPr lang="ko-KR" altLang="en-US" sz="11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9BCF40-0AB4-47B3-7069-472A7F337B89}"/>
              </a:ext>
            </a:extLst>
          </p:cNvPr>
          <p:cNvGrpSpPr/>
          <p:nvPr/>
        </p:nvGrpSpPr>
        <p:grpSpPr>
          <a:xfrm>
            <a:off x="5666777" y="1551145"/>
            <a:ext cx="4587030" cy="1226990"/>
            <a:chOff x="5483896" y="1227839"/>
            <a:chExt cx="4814101" cy="14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22C109-7304-16D6-FDD2-161C3374A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3" t="18046" r="4195" b="8167"/>
            <a:stretch/>
          </p:blipFill>
          <p:spPr>
            <a:xfrm>
              <a:off x="5483896" y="1227839"/>
              <a:ext cx="4814101" cy="14058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8A497C-7FFB-0694-AEF3-650D6C28CF8E}"/>
                </a:ext>
              </a:extLst>
            </p:cNvPr>
            <p:cNvSpPr/>
            <p:nvPr/>
          </p:nvSpPr>
          <p:spPr>
            <a:xfrm>
              <a:off x="9163050" y="2241549"/>
              <a:ext cx="589870" cy="37453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4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2BB981-D3DB-2100-DC3B-EE88FC0A301A}"/>
              </a:ext>
            </a:extLst>
          </p:cNvPr>
          <p:cNvGrpSpPr/>
          <p:nvPr/>
        </p:nvGrpSpPr>
        <p:grpSpPr>
          <a:xfrm>
            <a:off x="387980" y="1543783"/>
            <a:ext cx="4976182" cy="2693221"/>
            <a:chOff x="387980" y="1543783"/>
            <a:chExt cx="4750243" cy="25136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5970FD-DBD2-67EB-F28B-E5DBD91E8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0" t="11276" r="3143" b="2905"/>
            <a:stretch/>
          </p:blipFill>
          <p:spPr>
            <a:xfrm>
              <a:off x="387980" y="1543783"/>
              <a:ext cx="4750243" cy="25136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D0E4F9-8C75-6C46-F474-192453F2D164}"/>
                </a:ext>
              </a:extLst>
            </p:cNvPr>
            <p:cNvSpPr/>
            <p:nvPr/>
          </p:nvSpPr>
          <p:spPr>
            <a:xfrm>
              <a:off x="3881273" y="2895600"/>
              <a:ext cx="663816" cy="77123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4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C01A68-EC9C-F10A-8F86-70D49AC76B1B}"/>
                </a:ext>
              </a:extLst>
            </p:cNvPr>
            <p:cNvSpPr/>
            <p:nvPr/>
          </p:nvSpPr>
          <p:spPr>
            <a:xfrm>
              <a:off x="3881273" y="3679955"/>
              <a:ext cx="663816" cy="3774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4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BB43960-5BBA-4282-DB28-1D4CA6DAF9DA}"/>
              </a:ext>
            </a:extLst>
          </p:cNvPr>
          <p:cNvSpPr txBox="1"/>
          <p:nvPr/>
        </p:nvSpPr>
        <p:spPr>
          <a:xfrm>
            <a:off x="1086371" y="4467693"/>
            <a:ext cx="9027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455" indent="-251455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1D1C1D"/>
                </a:solidFill>
                <a:latin typeface="NotoSansKR"/>
              </a:rPr>
              <a:t>재방문 환자수를 매분기별 </a:t>
            </a:r>
            <a:r>
              <a:rPr lang="en-US" altLang="ko-KR" sz="1600" b="1" dirty="0">
                <a:solidFill>
                  <a:srgbClr val="1D1C1D"/>
                </a:solidFill>
                <a:latin typeface="NotoSansKR"/>
              </a:rPr>
              <a:t>10% </a:t>
            </a:r>
            <a:r>
              <a:rPr lang="ko-KR" altLang="en-US" sz="1600" b="1" dirty="0">
                <a:solidFill>
                  <a:srgbClr val="1D1C1D"/>
                </a:solidFill>
                <a:latin typeface="NotoSansKR"/>
              </a:rPr>
              <a:t>이상 증가 목표</a:t>
            </a:r>
            <a:r>
              <a:rPr lang="ko-KR" altLang="en-US" sz="16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</a:rPr>
              <a:t>(</a:t>
            </a:r>
            <a:r>
              <a:rPr lang="en-US" altLang="ko-KR" sz="1600" u="sng" dirty="0">
                <a:solidFill>
                  <a:srgbClr val="1D1C1D"/>
                </a:solidFill>
                <a:latin typeface="NotoSansKR"/>
              </a:rPr>
              <a:t>300</a:t>
            </a:r>
            <a:r>
              <a:rPr lang="ko-KR" altLang="en-US" sz="1600" u="sng" dirty="0">
                <a:solidFill>
                  <a:srgbClr val="1D1C1D"/>
                </a:solidFill>
                <a:latin typeface="NotoSansKR"/>
              </a:rPr>
              <a:t>명 </a:t>
            </a:r>
            <a:r>
              <a:rPr lang="en-US" altLang="ko-KR" sz="1600" u="sng" dirty="0">
                <a:solidFill>
                  <a:srgbClr val="1D1C1D"/>
                </a:solidFill>
                <a:latin typeface="NotoSansKR"/>
                <a:sym typeface="Wingdings" panose="05000000000000000000" pitchFamily="2" charset="2"/>
              </a:rPr>
              <a:t> 365</a:t>
            </a:r>
            <a:r>
              <a:rPr lang="ko-KR" altLang="en-US" sz="1600" u="sng" dirty="0">
                <a:solidFill>
                  <a:srgbClr val="1D1C1D"/>
                </a:solidFill>
                <a:latin typeface="NotoSansKR"/>
                <a:sym typeface="Wingdings" panose="05000000000000000000" pitchFamily="2" charset="2"/>
              </a:rPr>
              <a:t>명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  <a:sym typeface="Wingdings" panose="05000000000000000000" pitchFamily="2" charset="2"/>
              </a:rPr>
              <a:t>)</a:t>
            </a:r>
            <a:endParaRPr lang="en-US" altLang="ko-KR" sz="1600" dirty="0">
              <a:solidFill>
                <a:srgbClr val="1D1C1D"/>
              </a:solidFill>
              <a:latin typeface="NotoSansKR"/>
            </a:endParaRPr>
          </a:p>
          <a:p>
            <a:pPr marL="251455" indent="-251455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1D1C1D"/>
                </a:solidFill>
                <a:latin typeface="NotoSansKR"/>
              </a:rPr>
              <a:t>의료서비스 만족도의 평균이 </a:t>
            </a:r>
            <a:r>
              <a:rPr lang="en-US" altLang="ko-KR" sz="1600" b="1" dirty="0">
                <a:solidFill>
                  <a:srgbClr val="1D1C1D"/>
                </a:solidFill>
                <a:latin typeface="NotoSansKR"/>
              </a:rPr>
              <a:t>4.5 </a:t>
            </a:r>
            <a:r>
              <a:rPr lang="ko-KR" altLang="en-US" sz="1600" b="1" dirty="0">
                <a:solidFill>
                  <a:srgbClr val="1D1C1D"/>
                </a:solidFill>
                <a:latin typeface="NotoSansKR"/>
              </a:rPr>
              <a:t>이상 유지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</a:rPr>
              <a:t>(</a:t>
            </a:r>
            <a:r>
              <a:rPr lang="en-US" altLang="ko-KR" sz="1600" u="sng" dirty="0">
                <a:solidFill>
                  <a:srgbClr val="1D1C1D"/>
                </a:solidFill>
                <a:latin typeface="NotoSansKR"/>
              </a:rPr>
              <a:t>4.0</a:t>
            </a:r>
            <a:r>
              <a:rPr lang="ko-KR" altLang="en-US" sz="1600" u="sng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600" u="sng" dirty="0">
                <a:solidFill>
                  <a:srgbClr val="1D1C1D"/>
                </a:solidFill>
                <a:latin typeface="NotoSansKR"/>
                <a:sym typeface="Wingdings" panose="05000000000000000000" pitchFamily="2" charset="2"/>
              </a:rPr>
              <a:t></a:t>
            </a:r>
            <a:r>
              <a:rPr lang="en-US" altLang="ko-KR" sz="1600" u="sng" dirty="0">
                <a:solidFill>
                  <a:srgbClr val="1D1C1D"/>
                </a:solidFill>
                <a:latin typeface="NotoSansKR"/>
              </a:rPr>
              <a:t> 4.3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</a:rPr>
              <a:t>)</a:t>
            </a:r>
          </a:p>
        </p:txBody>
      </p: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FF4F2FC1-8B62-470C-EB3D-068996694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06717"/>
              </p:ext>
            </p:extLst>
          </p:nvPr>
        </p:nvGraphicFramePr>
        <p:xfrm>
          <a:off x="1187888" y="5103818"/>
          <a:ext cx="9065918" cy="121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9701">
                  <a:extLst>
                    <a:ext uri="{9D8B030D-6E8A-4147-A177-3AD203B41FA5}">
                      <a16:colId xmlns:a16="http://schemas.microsoft.com/office/drawing/2014/main" val="3187849860"/>
                    </a:ext>
                  </a:extLst>
                </a:gridCol>
                <a:gridCol w="968138">
                  <a:extLst>
                    <a:ext uri="{9D8B030D-6E8A-4147-A177-3AD203B41FA5}">
                      <a16:colId xmlns:a16="http://schemas.microsoft.com/office/drawing/2014/main" val="283369870"/>
                    </a:ext>
                  </a:extLst>
                </a:gridCol>
                <a:gridCol w="1120275">
                  <a:extLst>
                    <a:ext uri="{9D8B030D-6E8A-4147-A177-3AD203B41FA5}">
                      <a16:colId xmlns:a16="http://schemas.microsoft.com/office/drawing/2014/main" val="2769068411"/>
                    </a:ext>
                  </a:extLst>
                </a:gridCol>
                <a:gridCol w="1230918">
                  <a:extLst>
                    <a:ext uri="{9D8B030D-6E8A-4147-A177-3AD203B41FA5}">
                      <a16:colId xmlns:a16="http://schemas.microsoft.com/office/drawing/2014/main" val="2137112136"/>
                    </a:ext>
                  </a:extLst>
                </a:gridCol>
                <a:gridCol w="1272408">
                  <a:extLst>
                    <a:ext uri="{9D8B030D-6E8A-4147-A177-3AD203B41FA5}">
                      <a16:colId xmlns:a16="http://schemas.microsoft.com/office/drawing/2014/main" val="1793729079"/>
                    </a:ext>
                  </a:extLst>
                </a:gridCol>
                <a:gridCol w="1144478">
                  <a:extLst>
                    <a:ext uri="{9D8B030D-6E8A-4147-A177-3AD203B41FA5}">
                      <a16:colId xmlns:a16="http://schemas.microsoft.com/office/drawing/2014/main" val="2792865981"/>
                    </a:ext>
                  </a:extLst>
                </a:gridCol>
              </a:tblGrid>
              <a:tr h="2548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측정지표</a:t>
                      </a:r>
                      <a:r>
                        <a:rPr lang="en-US" altLang="ko-KR" sz="1400" dirty="0"/>
                        <a:t>(KPI)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8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가중치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8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현수준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8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목표 수준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8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244905"/>
                  </a:ext>
                </a:extLst>
              </a:tr>
              <a:tr h="254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2022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2024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52243"/>
                  </a:ext>
                </a:extLst>
              </a:tr>
              <a:tr h="315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재방문 환자수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300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365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440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550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502483"/>
                  </a:ext>
                </a:extLst>
              </a:tr>
              <a:tr h="315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의료서비스 만족도</a:t>
                      </a:r>
                      <a:r>
                        <a:rPr lang="en-US" altLang="ko-KR" sz="1400" dirty="0"/>
                        <a:t>(5</a:t>
                      </a:r>
                      <a:r>
                        <a:rPr lang="ko-KR" altLang="en-US" sz="1400" dirty="0"/>
                        <a:t>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40%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4.0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4.3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4.6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4.7</a:t>
                      </a:r>
                      <a:endParaRPr lang="ko-KR" altLang="en-US" sz="140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84785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078013-F3E8-DE1A-3B18-40EBAFA9F252}"/>
              </a:ext>
            </a:extLst>
          </p:cNvPr>
          <p:cNvSpPr/>
          <p:nvPr/>
        </p:nvSpPr>
        <p:spPr>
          <a:xfrm>
            <a:off x="1187889" y="4495795"/>
            <a:ext cx="69016" cy="468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910B167-6ABE-6C29-C8CA-62818F239F15}"/>
              </a:ext>
            </a:extLst>
          </p:cNvPr>
          <p:cNvSpPr txBox="1">
            <a:spLocks/>
          </p:cNvSpPr>
          <p:nvPr/>
        </p:nvSpPr>
        <p:spPr>
          <a:xfrm>
            <a:off x="232415" y="4514790"/>
            <a:ext cx="853956" cy="4616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494D33-61D2-71B3-A21A-AE5A350CCEBD}"/>
              </a:ext>
            </a:extLst>
          </p:cNvPr>
          <p:cNvSpPr/>
          <p:nvPr/>
        </p:nvSpPr>
        <p:spPr>
          <a:xfrm>
            <a:off x="318964" y="835286"/>
            <a:ext cx="69016" cy="576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CE676CE-15DF-8A14-24C3-835C3C3A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3663956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02.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현황 및 개선기회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26C84A-DFCE-D67C-199B-D839AC51DFB3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C240F726-2455-78DC-7004-F6F880D5F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15FD8F2-2911-E482-05FE-ABC39EBCE97C}"/>
              </a:ext>
            </a:extLst>
          </p:cNvPr>
          <p:cNvGrpSpPr/>
          <p:nvPr/>
        </p:nvGrpSpPr>
        <p:grpSpPr>
          <a:xfrm>
            <a:off x="5666776" y="2852493"/>
            <a:ext cx="4587030" cy="1393829"/>
            <a:chOff x="5483896" y="2717780"/>
            <a:chExt cx="4841156" cy="15937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2ECE71-FD19-DB11-0743-2DC31785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3896" y="2717780"/>
              <a:ext cx="4841156" cy="15937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D90AE63-D1A9-34F2-2FE1-1D3CAB844521}"/>
                </a:ext>
              </a:extLst>
            </p:cNvPr>
            <p:cNvSpPr/>
            <p:nvPr/>
          </p:nvSpPr>
          <p:spPr>
            <a:xfrm>
              <a:off x="9104706" y="3340100"/>
              <a:ext cx="670520" cy="2095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84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C3123-0787-AC48-2965-0A4DADE7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5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49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58905"/>
              </p:ext>
            </p:extLst>
          </p:nvPr>
        </p:nvGraphicFramePr>
        <p:xfrm>
          <a:off x="269954" y="889200"/>
          <a:ext cx="10223098" cy="5553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3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/>
                        <a:t>목적</a:t>
                      </a:r>
                    </a:p>
                  </a:txBody>
                  <a:tcPr marL="80463" marR="80463" marT="40231" marB="4023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568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/>
                        <a:t>분석 계획</a:t>
                      </a:r>
                    </a:p>
                  </a:txBody>
                  <a:tcPr marL="80463" marR="80463" marT="40231" marB="4023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568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80463" marR="80463" marT="40231" marB="4023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분석방법</a:t>
                      </a:r>
                    </a:p>
                  </a:txBody>
                  <a:tcPr marL="80463" marR="80463" marT="40231" marB="4023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분석 내용</a:t>
                      </a:r>
                    </a:p>
                  </a:txBody>
                  <a:tcPr marL="80463" marR="80463" marT="40231" marB="4023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96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각 변수의 분포와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단일 변수 특성 파악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이상치 확인</a:t>
                      </a:r>
                      <a:r>
                        <a:rPr lang="ko-KR" altLang="en-US" sz="1400" b="1" baseline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막대그래프</a:t>
                      </a:r>
                      <a:endParaRPr lang="en-US" altLang="ko-KR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성별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연령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흡연여부 등 범주형 변수의 각 도수 비교</a:t>
                      </a: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직업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요일 등 범주형 </a:t>
                      </a:r>
                      <a:r>
                        <a:rPr lang="ko-KR" altLang="en-US" sz="1400" b="0" dirty="0" err="1"/>
                        <a:t>변수별</a:t>
                      </a:r>
                      <a:r>
                        <a:rPr lang="ko-KR" altLang="en-US" sz="1400" b="0" dirty="0"/>
                        <a:t> 재발률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수술 성공률 확인</a:t>
                      </a:r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히스토그램</a:t>
                      </a:r>
                      <a:endParaRPr lang="en-US" altLang="ko-KR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 err="1"/>
                        <a:t>근육량</a:t>
                      </a:r>
                      <a:r>
                        <a:rPr lang="en-US" altLang="ko-KR" sz="1400" b="0" dirty="0"/>
                        <a:t>(MF+ES), </a:t>
                      </a:r>
                      <a:r>
                        <a:rPr lang="ko-KR" altLang="en-US" sz="1400" b="0" baseline="0" dirty="0"/>
                        <a:t>지방축적도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척추 휘어짐 정도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baseline="0" dirty="0"/>
                        <a:t>PI) </a:t>
                      </a:r>
                      <a:r>
                        <a:rPr lang="ko-KR" altLang="en-US" sz="1400" b="0" baseline="0" dirty="0"/>
                        <a:t>등 연속형 변수의 분포 확인</a:t>
                      </a: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baseline="0" dirty="0"/>
                        <a:t>척추각도</a:t>
                      </a:r>
                      <a:r>
                        <a:rPr lang="en-US" altLang="ko-KR" sz="1400" b="0" baseline="0" dirty="0"/>
                        <a:t>(Seg Angle(raw)), </a:t>
                      </a:r>
                      <a:r>
                        <a:rPr lang="ko-KR" altLang="en-US" sz="1400" b="0" baseline="0" dirty="0"/>
                        <a:t>신장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b="0" baseline="0" dirty="0"/>
                        <a:t>체중 등 연속형 변수의 이상치 확인</a:t>
                      </a:r>
                      <a:endParaRPr lang="ko-KR" altLang="en-US" sz="1400" b="0" dirty="0"/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71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0"/>
                        <a:t>Box Plot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71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0"/>
                        <a:t>Scatter Plot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/>
                        <a:t>목표 변수와 종속 변수 간 상관관계 확인</a:t>
                      </a:r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29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각 변수 간 특성 및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주요 질환 간 관계 파악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0"/>
                        <a:t>Chi-square Test</a:t>
                      </a:r>
                      <a:endParaRPr lang="ko-KR" altLang="en-US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baseline="0" dirty="0"/>
                        <a:t>성별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b="0" baseline="0" dirty="0" err="1"/>
                        <a:t>혈전합병증여부</a:t>
                      </a:r>
                      <a:r>
                        <a:rPr lang="ko-KR" altLang="en-US" sz="1400" b="0" baseline="0" dirty="0"/>
                        <a:t> 등 범주형 변수와 목표변수</a:t>
                      </a:r>
                      <a:r>
                        <a:rPr lang="en-US" altLang="ko-KR" sz="1400" b="0" baseline="0" dirty="0"/>
                        <a:t>(</a:t>
                      </a:r>
                      <a:r>
                        <a:rPr lang="ko-KR" altLang="en-US" sz="1400" b="0" baseline="0" dirty="0"/>
                        <a:t>재발 여부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b="0" baseline="0" dirty="0"/>
                        <a:t>수술성공 여부</a:t>
                      </a:r>
                      <a:r>
                        <a:rPr lang="en-US" altLang="ko-KR" sz="1400" b="0" baseline="0" dirty="0"/>
                        <a:t>) </a:t>
                      </a:r>
                      <a:r>
                        <a:rPr lang="ko-KR" altLang="en-US" sz="1400" b="0" baseline="0" dirty="0"/>
                        <a:t>간</a:t>
                      </a:r>
                      <a:r>
                        <a:rPr lang="en-US" altLang="ko-KR" sz="1400" b="0" baseline="0" dirty="0"/>
                        <a:t> </a:t>
                      </a:r>
                      <a:r>
                        <a:rPr lang="ko-KR" altLang="en-US" sz="1400" b="0" baseline="0" dirty="0"/>
                        <a:t>유의성 검정</a:t>
                      </a:r>
                      <a:endParaRPr lang="ko-KR" altLang="en-US" sz="1400" b="0" dirty="0"/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29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0"/>
                        <a:t>Mann-Whitney U</a:t>
                      </a:r>
                      <a:r>
                        <a:rPr lang="en-US" altLang="ko-KR" sz="1400" b="0" baseline="0"/>
                        <a:t>-test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baseline="0" dirty="0"/>
                        <a:t>헤모글로빈수치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b="0" dirty="0" err="1"/>
                        <a:t>근육량</a:t>
                      </a:r>
                      <a:r>
                        <a:rPr lang="en-US" altLang="ko-KR" sz="1400" b="0" dirty="0"/>
                        <a:t>(MF+ES) </a:t>
                      </a:r>
                      <a:r>
                        <a:rPr lang="ko-KR" altLang="en-US" sz="1400" b="0" baseline="0" dirty="0"/>
                        <a:t>등 연속형 변수와 목표변수</a:t>
                      </a:r>
                      <a:r>
                        <a:rPr lang="en-US" altLang="ko-KR" sz="1400" b="0" baseline="0" dirty="0"/>
                        <a:t>(</a:t>
                      </a:r>
                      <a:r>
                        <a:rPr lang="ko-KR" altLang="en-US" sz="1400" b="0" baseline="0" dirty="0"/>
                        <a:t>재발 여부</a:t>
                      </a:r>
                      <a:r>
                        <a:rPr lang="en-US" altLang="ko-KR" sz="1400" b="0" baseline="0" dirty="0"/>
                        <a:t>, </a:t>
                      </a:r>
                      <a:r>
                        <a:rPr lang="ko-KR" altLang="en-US" sz="1400" b="0" baseline="0" dirty="0"/>
                        <a:t>수술성공 여부</a:t>
                      </a:r>
                      <a:r>
                        <a:rPr lang="en-US" altLang="ko-KR" sz="1400" b="0" baseline="0" dirty="0"/>
                        <a:t>) </a:t>
                      </a:r>
                      <a:r>
                        <a:rPr lang="ko-KR" altLang="en-US" sz="1400" b="0" baseline="0" dirty="0"/>
                        <a:t>간 유의성 검정</a:t>
                      </a:r>
                      <a:endParaRPr lang="ko-KR" altLang="en-US" sz="1400" b="0" dirty="0"/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환자 그룹별 특성 파악</a:t>
                      </a:r>
                      <a:endParaRPr lang="en-US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군집 분석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각 그룹 간 환자 특성을</a:t>
                      </a:r>
                      <a:r>
                        <a:rPr lang="ko-KR" altLang="en-US" sz="1400" b="0" baseline="0" dirty="0"/>
                        <a:t> 파악해 재발률을 예측하기 위한 군집 분석</a:t>
                      </a:r>
                      <a:endParaRPr lang="ko-KR" altLang="en-US" sz="1400" b="0" dirty="0"/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13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수술성공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재발여부</a:t>
                      </a:r>
                      <a:r>
                        <a:rPr lang="en-US" altLang="ko-KR" sz="1400" b="1" baseline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예측 모델 개발 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로지스틱 회귀분석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수술 전 진단 데이터 및 수술 후 경과 데이터로 환자의 수술 성공 예측 모델과 재발여부 예측 모델링</a:t>
                      </a: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재발여부 및 성공여부에 영향을 미치는 인자 확인</a:t>
                      </a: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defRPr/>
                      </a:pPr>
                      <a:r>
                        <a:rPr lang="ko-KR" altLang="en-US" sz="1400" b="0" dirty="0"/>
                        <a:t>평가지표를 고려하여 가장 정확도가 높은 모델 선정</a:t>
                      </a:r>
                    </a:p>
                  </a:txBody>
                  <a:tcPr marL="80463" marR="79200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13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경쟁 병원 수 </a:t>
                      </a:r>
                    </a:p>
                  </a:txBody>
                  <a:tcPr marL="80463" marR="80463" marT="40231" marB="402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의사결정나무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1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0"/>
                        <a:t>랜덤 포레스트</a:t>
                      </a:r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71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0" dirty="0" err="1"/>
                        <a:t>XGBoost</a:t>
                      </a:r>
                      <a:endParaRPr lang="ko-KR" altLang="en-US" sz="1400" b="0" dirty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80463" marR="80463" marT="40231" marB="402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349383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03.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분석 계획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59BB9C-1C71-C4F0-3477-B058EC3A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6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FC9B71-643D-7B77-80C9-B6315BF785E7}"/>
              </a:ext>
            </a:extLst>
          </p:cNvPr>
          <p:cNvSpPr txBox="1">
            <a:spLocks/>
          </p:cNvSpPr>
          <p:nvPr/>
        </p:nvSpPr>
        <p:spPr>
          <a:xfrm>
            <a:off x="241642" y="829199"/>
            <a:ext cx="10399217" cy="6617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01145" indent="-201145" algn="l" defTabSz="804581" rtl="0" eaLnBrk="1" latinLnBrk="1" hangingPunct="1">
              <a:lnSpc>
                <a:spcPct val="90000"/>
              </a:lnSpc>
              <a:spcBef>
                <a:spcPts val="880"/>
              </a:spcBef>
              <a:buFont typeface="Arial" panose="020B0604020202020204" pitchFamily="34" charset="0"/>
              <a:buChar char="•"/>
              <a:defRPr sz="2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435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72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801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30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59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488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17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46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계절별 </a:t>
            </a:r>
            <a:r>
              <a:rPr lang="en-US" altLang="ko-KR" sz="1600" b="1" dirty="0">
                <a:latin typeface="+mn-ea"/>
              </a:rPr>
              <a:t>• </a:t>
            </a:r>
            <a:r>
              <a:rPr lang="ko-KR" altLang="en-US" sz="1600" b="1" dirty="0" err="1">
                <a:latin typeface="+mn-ea"/>
              </a:rPr>
              <a:t>요일별</a:t>
            </a:r>
            <a:r>
              <a:rPr lang="ko-KR" altLang="en-US" sz="1600" b="1" dirty="0">
                <a:latin typeface="+mn-ea"/>
              </a:rPr>
              <a:t> 수술 현황에서는 여름철과 월요일의 수술 건수가 비교적 낮게 나타남에 따라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계절 및 </a:t>
            </a:r>
            <a:r>
              <a:rPr lang="ko-KR" altLang="en-US" sz="1600" b="1" u="sng" dirty="0" err="1">
                <a:latin typeface="+mn-ea"/>
              </a:rPr>
              <a:t>요일별</a:t>
            </a:r>
            <a:r>
              <a:rPr lang="ko-KR" altLang="en-US" sz="1600" b="1" u="sng" dirty="0">
                <a:latin typeface="+mn-ea"/>
              </a:rPr>
              <a:t> </a:t>
            </a:r>
            <a:endParaRPr lang="en-US" altLang="ko-KR" sz="1600" b="1" u="sng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u="sng" dirty="0">
                <a:latin typeface="+mn-ea"/>
              </a:rPr>
              <a:t>특성을 고려하여 환자를 유인할 수 있는 서비스 개발</a:t>
            </a:r>
            <a:r>
              <a:rPr lang="ko-KR" altLang="en-US" sz="1600" b="1" dirty="0">
                <a:latin typeface="+mn-ea"/>
              </a:rPr>
              <a:t> 필요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86C31F-AF99-1CAA-6539-CD32A7033C6D}"/>
              </a:ext>
            </a:extLst>
          </p:cNvPr>
          <p:cNvSpPr/>
          <p:nvPr/>
        </p:nvSpPr>
        <p:spPr>
          <a:xfrm>
            <a:off x="329597" y="850289"/>
            <a:ext cx="69016" cy="576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C33A92-BBD5-C84D-7ABA-DA58BD27DA80}"/>
              </a:ext>
            </a:extLst>
          </p:cNvPr>
          <p:cNvSpPr/>
          <p:nvPr/>
        </p:nvSpPr>
        <p:spPr>
          <a:xfrm>
            <a:off x="354743" y="3837139"/>
            <a:ext cx="69016" cy="612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1DD10DF-262C-DFA6-EC5E-DFB76DA22A33}"/>
              </a:ext>
            </a:extLst>
          </p:cNvPr>
          <p:cNvSpPr/>
          <p:nvPr/>
        </p:nvSpPr>
        <p:spPr>
          <a:xfrm>
            <a:off x="531392" y="4597172"/>
            <a:ext cx="4271894" cy="1962367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9BFFD-34AC-C9F7-8AE0-62A2C851C62F}"/>
              </a:ext>
            </a:extLst>
          </p:cNvPr>
          <p:cNvSpPr txBox="1"/>
          <p:nvPr/>
        </p:nvSpPr>
        <p:spPr>
          <a:xfrm>
            <a:off x="1171393" y="4420556"/>
            <a:ext cx="286048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직업군별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척추 수술 환자 비율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]</a:t>
            </a: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4F49869D-1180-6805-D384-2FCF324856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368722"/>
              </p:ext>
            </p:extLst>
          </p:nvPr>
        </p:nvGraphicFramePr>
        <p:xfrm>
          <a:off x="517332" y="4490865"/>
          <a:ext cx="3318018" cy="204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EFDCB67-E1D4-893F-6ECA-E5CFEFB0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050" b="1" dirty="0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rgbClr val="201A74"/>
                </a:solidFill>
                <a:latin typeface="+mj-ea"/>
              </a:rPr>
              <a:t>04. </a:t>
            </a:r>
            <a:r>
              <a:rPr lang="ko-KR" altLang="en-US" sz="2400" b="1" dirty="0">
                <a:solidFill>
                  <a:srgbClr val="201A74"/>
                </a:solidFill>
                <a:latin typeface="+mj-ea"/>
              </a:rPr>
              <a:t>분석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F3E89-68B2-82D1-C334-E0F1513CA7D6}"/>
              </a:ext>
            </a:extLst>
          </p:cNvPr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ream : 미래가 있는 POSCO, 철강을 넘어 소재 에너지까지 포스코와 함께 더 큰 세상을 꿈꾸며, 세계를 무대로 포스코의 성장을 이끌어나갈 젊은 인재들을 기다리고 있습니다.">
            <a:extLst>
              <a:ext uri="{FF2B5EF4-FFF2-40B4-BE49-F238E27FC236}">
                <a16:creationId xmlns:a16="http://schemas.microsoft.com/office/drawing/2014/main" id="{5DB81FAC-908D-D857-1BC3-2696ECD9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 b="65358"/>
          <a:stretch/>
        </p:blipFill>
        <p:spPr bwMode="auto">
          <a:xfrm>
            <a:off x="8748023" y="247669"/>
            <a:ext cx="1980302" cy="3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6F83EFB2-34DD-EE83-85E1-57DA8D723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185390"/>
              </p:ext>
            </p:extLst>
          </p:nvPr>
        </p:nvGraphicFramePr>
        <p:xfrm>
          <a:off x="631333" y="1786170"/>
          <a:ext cx="3522036" cy="1911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E763809-AEB4-8B80-A091-5F22A36DDA53}"/>
              </a:ext>
            </a:extLst>
          </p:cNvPr>
          <p:cNvSpPr/>
          <p:nvPr/>
        </p:nvSpPr>
        <p:spPr>
          <a:xfrm>
            <a:off x="531391" y="1652307"/>
            <a:ext cx="4271895" cy="2078343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22C7E-736C-D7D9-4F04-02F71E84959B}"/>
              </a:ext>
            </a:extLst>
          </p:cNvPr>
          <p:cNvSpPr txBox="1"/>
          <p:nvPr/>
        </p:nvSpPr>
        <p:spPr>
          <a:xfrm>
            <a:off x="1653807" y="1509133"/>
            <a:ext cx="227228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[P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병원 계절별 수술 건수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]</a:t>
            </a: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51D1AEDD-92AF-C4AB-3CC3-7EC753CFE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52282"/>
              </p:ext>
            </p:extLst>
          </p:nvPr>
        </p:nvGraphicFramePr>
        <p:xfrm>
          <a:off x="657422" y="3253817"/>
          <a:ext cx="3495947" cy="38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47">
                  <a:extLst>
                    <a:ext uri="{9D8B030D-6E8A-4147-A177-3AD203B41FA5}">
                      <a16:colId xmlns:a16="http://schemas.microsoft.com/office/drawing/2014/main" val="1322716952"/>
                    </a:ext>
                  </a:extLst>
                </a:gridCol>
              </a:tblGrid>
              <a:tr h="383434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775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EAE15E-230A-F513-C04E-7D5490E57288}"/>
              </a:ext>
            </a:extLst>
          </p:cNvPr>
          <p:cNvSpPr/>
          <p:nvPr/>
        </p:nvSpPr>
        <p:spPr>
          <a:xfrm>
            <a:off x="1659160" y="2216516"/>
            <a:ext cx="659100" cy="1035148"/>
          </a:xfrm>
          <a:prstGeom prst="rect">
            <a:avLst/>
          </a:prstGeom>
          <a:noFill/>
          <a:ln w="38100">
            <a:solidFill>
              <a:srgbClr val="4A458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70342D0-4924-329C-9724-8DE423EA2B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171553"/>
              </p:ext>
            </p:extLst>
          </p:nvPr>
        </p:nvGraphicFramePr>
        <p:xfrm>
          <a:off x="5081435" y="1711799"/>
          <a:ext cx="4941573" cy="199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6FC267-FABF-78B2-6ABB-D5C3035637C5}"/>
              </a:ext>
            </a:extLst>
          </p:cNvPr>
          <p:cNvSpPr/>
          <p:nvPr/>
        </p:nvSpPr>
        <p:spPr>
          <a:xfrm>
            <a:off x="4939940" y="4588485"/>
            <a:ext cx="5273879" cy="197105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88C7CD-DF4A-493A-0290-97826EBE22E2}"/>
              </a:ext>
            </a:extLst>
          </p:cNvPr>
          <p:cNvSpPr txBox="1">
            <a:spLocks/>
          </p:cNvSpPr>
          <p:nvPr/>
        </p:nvSpPr>
        <p:spPr>
          <a:xfrm>
            <a:off x="260899" y="3808920"/>
            <a:ext cx="10242207" cy="690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1145" indent="-201145" algn="l" defTabSz="804581" rtl="0" eaLnBrk="1" latinLnBrk="1" hangingPunct="1">
              <a:lnSpc>
                <a:spcPct val="90000"/>
              </a:lnSpc>
              <a:spcBef>
                <a:spcPts val="880"/>
              </a:spcBef>
              <a:buFont typeface="Arial" panose="020B0604020202020204" pitchFamily="34" charset="0"/>
              <a:buChar char="•"/>
              <a:defRPr sz="2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435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72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801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306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59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488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17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467" indent="-201145" algn="l" defTabSz="804581" rtl="0" eaLnBrk="1" latinLnBrk="1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환자의 주요 직업 </a:t>
            </a:r>
            <a:r>
              <a:rPr lang="ko-KR" altLang="en-US" sz="1600" b="1" dirty="0" err="1">
                <a:latin typeface="+mn-ea"/>
              </a:rPr>
              <a:t>구성층인</a:t>
            </a:r>
            <a:r>
              <a:rPr lang="ko-KR" altLang="en-US" sz="1600" b="1" dirty="0">
                <a:latin typeface="+mn-ea"/>
              </a:rPr>
              <a:t> 사무직 근로자는 전체의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43.47%</a:t>
            </a:r>
            <a:r>
              <a:rPr lang="ko-KR" altLang="en-US" sz="1600" b="1" dirty="0">
                <a:latin typeface="+mn-ea"/>
              </a:rPr>
              <a:t>를 차지하고 있으며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사무직 직종에서 근무하는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</a:rPr>
              <a:t>환자들을 유치하기 위해 </a:t>
            </a:r>
            <a:r>
              <a:rPr lang="ko-KR" altLang="en-US" sz="1600" b="1" u="sng" dirty="0">
                <a:latin typeface="+mn-ea"/>
              </a:rPr>
              <a:t>해당 회사에게 제휴 서비스 제공 필요</a:t>
            </a:r>
            <a:endParaRPr lang="en-US" altLang="ko-KR" sz="1600" b="1" u="sng" dirty="0">
              <a:latin typeface="+mn-ea"/>
            </a:endParaRP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4A8AF554-D15B-AA4B-9A60-14C6B863D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91106"/>
              </p:ext>
            </p:extLst>
          </p:nvPr>
        </p:nvGraphicFramePr>
        <p:xfrm>
          <a:off x="5070199" y="6096968"/>
          <a:ext cx="4995839" cy="381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839">
                  <a:extLst>
                    <a:ext uri="{9D8B030D-6E8A-4147-A177-3AD203B41FA5}">
                      <a16:colId xmlns:a16="http://schemas.microsoft.com/office/drawing/2014/main" val="1322716952"/>
                    </a:ext>
                  </a:extLst>
                </a:gridCol>
              </a:tblGrid>
              <a:tr h="381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85775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3EDAC-8FA2-0588-EE99-A11D6927A6F2}"/>
              </a:ext>
            </a:extLst>
          </p:cNvPr>
          <p:cNvSpPr txBox="1"/>
          <p:nvPr/>
        </p:nvSpPr>
        <p:spPr>
          <a:xfrm>
            <a:off x="6501579" y="4402472"/>
            <a:ext cx="23997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직업군별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척추 수술 환자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]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5204392E-305E-1E8F-1A03-332A86AB08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820455"/>
              </p:ext>
            </p:extLst>
          </p:nvPr>
        </p:nvGraphicFramePr>
        <p:xfrm>
          <a:off x="4899848" y="4525462"/>
          <a:ext cx="5603258" cy="1911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78529D-BFE1-103C-7D82-7987E86FA9C3}"/>
              </a:ext>
            </a:extLst>
          </p:cNvPr>
          <p:cNvSpPr/>
          <p:nvPr/>
        </p:nvSpPr>
        <p:spPr>
          <a:xfrm>
            <a:off x="4939940" y="1658260"/>
            <a:ext cx="5273879" cy="207239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ABE1DC19-BCB4-7CF1-2DBF-2EEEBAC119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384133"/>
              </p:ext>
            </p:extLst>
          </p:nvPr>
        </p:nvGraphicFramePr>
        <p:xfrm>
          <a:off x="5081435" y="1733023"/>
          <a:ext cx="4941573" cy="199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698C079-8215-3AD4-7D4A-476370774AF0}"/>
              </a:ext>
            </a:extLst>
          </p:cNvPr>
          <p:cNvSpPr txBox="1"/>
          <p:nvPr/>
        </p:nvSpPr>
        <p:spPr>
          <a:xfrm>
            <a:off x="6376429" y="1502485"/>
            <a:ext cx="227228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[P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병원 </a:t>
            </a:r>
            <a:r>
              <a:rPr kumimoji="1" lang="ko-KR" altLang="en-US" sz="1400" b="1" dirty="0">
                <a:latin typeface="+mn-ea"/>
              </a:rPr>
              <a:t>요일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별 수술 건수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]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661D25-5BD9-1524-68C5-550D1C3FB6B5}"/>
              </a:ext>
            </a:extLst>
          </p:cNvPr>
          <p:cNvSpPr/>
          <p:nvPr/>
        </p:nvSpPr>
        <p:spPr>
          <a:xfrm>
            <a:off x="5934312" y="2487056"/>
            <a:ext cx="607889" cy="764608"/>
          </a:xfrm>
          <a:prstGeom prst="rect">
            <a:avLst/>
          </a:prstGeom>
          <a:noFill/>
          <a:ln w="38100">
            <a:solidFill>
              <a:srgbClr val="4A458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51FEAD-54DE-8BE5-2256-D77468F7FA45}"/>
              </a:ext>
            </a:extLst>
          </p:cNvPr>
          <p:cNvSpPr txBox="1"/>
          <p:nvPr/>
        </p:nvSpPr>
        <p:spPr>
          <a:xfrm>
            <a:off x="3886736" y="2571955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건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3D1B3-515A-E2B6-724E-7C7A4995F289}"/>
              </a:ext>
            </a:extLst>
          </p:cNvPr>
          <p:cNvSpPr txBox="1"/>
          <p:nvPr/>
        </p:nvSpPr>
        <p:spPr>
          <a:xfrm>
            <a:off x="5364162" y="1871660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건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52CED9-2AB9-0476-4DA7-29BAF33F6D2E}"/>
              </a:ext>
            </a:extLst>
          </p:cNvPr>
          <p:cNvSpPr txBox="1"/>
          <p:nvPr/>
        </p:nvSpPr>
        <p:spPr>
          <a:xfrm>
            <a:off x="3569305" y="5404066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%)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C8FAAC-3287-970C-B394-CE423650CDC6}"/>
              </a:ext>
            </a:extLst>
          </p:cNvPr>
          <p:cNvSpPr txBox="1"/>
          <p:nvPr/>
        </p:nvSpPr>
        <p:spPr>
          <a:xfrm>
            <a:off x="8823879" y="4736536"/>
            <a:ext cx="80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(</a:t>
            </a:r>
            <a:r>
              <a:rPr lang="ko-KR" altLang="en-US" sz="1200" b="1" dirty="0"/>
              <a:t>단위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명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FF1F538-2311-28CD-2A11-752AF5F8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7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07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/>
          <p:nvPr/>
        </p:nvSpPr>
        <p:spPr>
          <a:xfrm>
            <a:off x="236772" y="825925"/>
            <a:ext cx="9882528" cy="6124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ko-KR" altLang="en-US" sz="1600" b="1" dirty="0">
                <a:latin typeface="+mn-ea"/>
                <a:ea typeface="+mn-ea"/>
              </a:rPr>
              <a:t>기저질환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심혈관 질환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당뇨</a:t>
            </a:r>
            <a:r>
              <a:rPr lang="en-US" altLang="ko-KR" sz="1600" b="1" dirty="0">
                <a:latin typeface="+mn-ea"/>
                <a:ea typeface="+mn-ea"/>
              </a:rPr>
              <a:t>,</a:t>
            </a:r>
            <a:r>
              <a:rPr lang="ko-KR" altLang="en-US" sz="1600" b="1" dirty="0">
                <a:latin typeface="+mn-ea"/>
                <a:ea typeface="+mn-ea"/>
              </a:rPr>
              <a:t> 고혈압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r>
              <a:rPr lang="ko-KR" altLang="en-US" sz="1600" b="1" dirty="0">
                <a:latin typeface="+mn-ea"/>
                <a:ea typeface="+mn-ea"/>
              </a:rPr>
              <a:t> 환자는 정상 환자보다 </a:t>
            </a:r>
            <a:r>
              <a:rPr lang="ko-KR" altLang="en-US" sz="1600" b="1" dirty="0">
                <a:solidFill>
                  <a:srgbClr val="FF5050"/>
                </a:solidFill>
                <a:latin typeface="+mn-ea"/>
                <a:ea typeface="+mn-ea"/>
              </a:rPr>
              <a:t>재발률</a:t>
            </a:r>
            <a:r>
              <a:rPr lang="ko-KR" altLang="en-US" sz="1600" b="1" dirty="0">
                <a:latin typeface="+mn-ea"/>
                <a:ea typeface="+mn-ea"/>
              </a:rPr>
              <a:t>이 높으므로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u="sng" dirty="0">
                <a:latin typeface="+mn-ea"/>
                <a:ea typeface="+mn-ea"/>
              </a:rPr>
              <a:t>기저질환 환자에 맞는</a:t>
            </a:r>
            <a:endParaRPr lang="en-US" altLang="ko-KR" sz="1600" b="1" u="sng" dirty="0">
              <a:latin typeface="+mn-ea"/>
              <a:ea typeface="+mn-ea"/>
            </a:endParaRPr>
          </a:p>
          <a:p>
            <a:pPr marL="285750" lvl="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ko-KR" altLang="en-US" sz="1600" b="1" u="sng" dirty="0">
                <a:latin typeface="+mn-ea"/>
                <a:ea typeface="+mn-ea"/>
              </a:rPr>
              <a:t>개인 맞춤형 식단 프로그램 제공</a:t>
            </a:r>
            <a:r>
              <a:rPr lang="ko-KR" altLang="en-US" sz="1600" b="1" dirty="0">
                <a:latin typeface="+mn-ea"/>
                <a:ea typeface="+mn-ea"/>
              </a:rPr>
              <a:t> 필요 </a:t>
            </a:r>
          </a:p>
        </p:txBody>
      </p:sp>
      <p:sp>
        <p:nvSpPr>
          <p:cNvPr id="34" name="사각형: 둥근 모서리 33"/>
          <p:cNvSpPr/>
          <p:nvPr/>
        </p:nvSpPr>
        <p:spPr>
          <a:xfrm>
            <a:off x="318964" y="1551041"/>
            <a:ext cx="4832479" cy="188358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95645" y="1426436"/>
            <a:ext cx="205026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기저질환별 재발률</a:t>
            </a:r>
            <a:r>
              <a:rPr kumimoji="1" lang="ko-KR" altLang="en-US" sz="1400" b="1">
                <a:latin typeface="+mn-ea"/>
              </a:rPr>
              <a:t>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236772" y="3538127"/>
            <a:ext cx="10183266" cy="61706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804581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600" b="1" i="0" u="none" strike="noStrike" kern="1200" cap="none" spc="0" normalizeH="0" baseline="0" dirty="0">
                <a:effectLst/>
                <a:uLnTx/>
                <a:uFillTx/>
                <a:latin typeface="+mn-ea"/>
                <a:ea typeface="+mn-ea"/>
                <a:cs typeface="+mj-cs"/>
              </a:rPr>
              <a:t>환자의 개인정보가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FF505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수술 </a:t>
            </a:r>
            <a:r>
              <a:rPr kumimoji="0" lang="ko-KR" altLang="en-US" sz="1600" b="1" i="0" u="none" strike="noStrike" kern="1200" cap="none" spc="0" normalizeH="0" baseline="0" dirty="0" err="1">
                <a:solidFill>
                  <a:srgbClr val="FF505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실패률</a:t>
            </a:r>
            <a:r>
              <a:rPr kumimoji="0" lang="ko-KR" altLang="en-US" sz="1600" b="1" i="0" u="none" strike="noStrike" kern="1200" cap="none" spc="0" normalizeH="0" baseline="0" dirty="0" err="1">
                <a:effectLst/>
                <a:uLnTx/>
                <a:uFillTx/>
                <a:latin typeface="+mn-ea"/>
                <a:ea typeface="+mn-ea"/>
                <a:cs typeface="+mj-cs"/>
              </a:rPr>
              <a:t>에</a:t>
            </a:r>
            <a:r>
              <a:rPr kumimoji="0" lang="ko-KR" altLang="en-US" sz="1600" b="1" i="0" u="none" strike="noStrike" kern="1200" cap="none" spc="0" normalizeH="0" baseline="0" dirty="0">
                <a:effectLst/>
                <a:uLnTx/>
                <a:uFillTx/>
                <a:latin typeface="+mn-ea"/>
                <a:ea typeface="+mn-ea"/>
                <a:cs typeface="+mj-cs"/>
              </a:rPr>
              <a:t> 비교적 큰 영향을 미치고 있</a:t>
            </a:r>
            <a:r>
              <a:rPr lang="ko-KR" altLang="en-US" sz="1600" b="1" dirty="0">
                <a:latin typeface="+mn-ea"/>
                <a:ea typeface="+mn-ea"/>
              </a:rPr>
              <a:t>으므로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의료진 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kumimoji="0" lang="ko-KR" altLang="en-US" sz="1600" b="1" i="0" u="none" strike="noStrike" kern="1200" cap="none" spc="0" normalizeH="0" baseline="0" dirty="0">
                <a:effectLst/>
                <a:uLnTx/>
                <a:uFillTx/>
                <a:latin typeface="+mn-ea"/>
                <a:ea typeface="+mn-ea"/>
                <a:cs typeface="+mj-cs"/>
              </a:rPr>
              <a:t>환자의 </a:t>
            </a:r>
            <a:r>
              <a:rPr kumimoji="0" lang="ko-KR" altLang="en-US" sz="1600" b="1" i="0" u="sng" strike="noStrike" kern="1200" cap="none" spc="0" normalizeH="0" baseline="0" dirty="0">
                <a:uLnTx/>
                <a:uFillTx/>
                <a:latin typeface="+mn-ea"/>
                <a:ea typeface="+mn-ea"/>
                <a:cs typeface="+mj-cs"/>
              </a:rPr>
              <a:t>과거 진료 내역을 </a:t>
            </a:r>
            <a:endParaRPr kumimoji="0" lang="en-US" altLang="ko-KR" sz="1600" b="1" i="0" u="sng" strike="noStrike" kern="1200" cap="none" spc="0" normalizeH="0" baseline="0" dirty="0">
              <a:uLnTx/>
              <a:uFillTx/>
              <a:latin typeface="+mn-ea"/>
              <a:ea typeface="+mn-ea"/>
              <a:cs typeface="+mj-cs"/>
            </a:endParaRPr>
          </a:p>
          <a:p>
            <a:pPr marL="285750" marR="0" lvl="0" indent="-285750" algn="l" defTabSz="804581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kumimoji="0" lang="ko-KR" altLang="en-US" sz="1600" b="1" i="0" u="sng" strike="noStrike" kern="1200" cap="none" spc="0" normalizeH="0" baseline="0" dirty="0">
                <a:uLnTx/>
                <a:uFillTx/>
                <a:latin typeface="+mn-ea"/>
                <a:ea typeface="+mn-ea"/>
                <a:cs typeface="+mj-cs"/>
              </a:rPr>
              <a:t>공유하는 플랫폼 개발</a:t>
            </a:r>
            <a:r>
              <a:rPr kumimoji="0" lang="ko-KR" altLang="en-US" sz="1600" b="1" i="0" u="none" strike="noStrike" kern="1200" cap="none" spc="0" normalizeH="0" baseline="0" dirty="0">
                <a:effectLst/>
                <a:uLnTx/>
                <a:uFillTx/>
                <a:latin typeface="+mn-ea"/>
                <a:ea typeface="+mn-ea"/>
                <a:cs typeface="+mj-cs"/>
              </a:rPr>
              <a:t> 필요</a:t>
            </a:r>
          </a:p>
        </p:txBody>
      </p:sp>
      <p:sp>
        <p:nvSpPr>
          <p:cNvPr id="30" name="사각형: 둥근 모서리 29"/>
          <p:cNvSpPr/>
          <p:nvPr/>
        </p:nvSpPr>
        <p:spPr>
          <a:xfrm>
            <a:off x="308288" y="4281594"/>
            <a:ext cx="6409942" cy="2160982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7201" y="4110425"/>
            <a:ext cx="177457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디스크 탈출 위치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59223" y="4126328"/>
            <a:ext cx="157957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과거 수술 횟수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graphicFrame>
        <p:nvGraphicFramePr>
          <p:cNvPr id="33" name="차트 32"/>
          <p:cNvGraphicFramePr/>
          <p:nvPr/>
        </p:nvGraphicFramePr>
        <p:xfrm>
          <a:off x="410367" y="4495438"/>
          <a:ext cx="1756508" cy="1799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차트 42"/>
          <p:cNvGraphicFramePr/>
          <p:nvPr/>
        </p:nvGraphicFramePr>
        <p:xfrm>
          <a:off x="2323240" y="4451716"/>
          <a:ext cx="1825232" cy="1843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646356" y="4116713"/>
            <a:ext cx="15139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</a:t>
            </a:r>
            <a:r>
              <a:rPr kumimoji="1" lang="ko-KR" altLang="en-US" sz="1400" b="1">
                <a:latin typeface="+mn-ea"/>
              </a:rPr>
              <a:t>척추이동척도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288270" y="4348083"/>
            <a:ext cx="0" cy="2008268"/>
          </a:xfrm>
          <a:prstGeom prst="line">
            <a:avLst/>
          </a:prstGeom>
          <a:ln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148472" y="4365710"/>
            <a:ext cx="0" cy="2008268"/>
          </a:xfrm>
          <a:prstGeom prst="line">
            <a:avLst/>
          </a:prstGeom>
          <a:ln>
            <a:solidFill>
              <a:srgbClr val="3B5C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차트 3"/>
          <p:cNvGraphicFramePr/>
          <p:nvPr/>
        </p:nvGraphicFramePr>
        <p:xfrm>
          <a:off x="387981" y="1616985"/>
          <a:ext cx="4614968" cy="175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사각형: 둥근 모서리 9"/>
          <p:cNvSpPr/>
          <p:nvPr/>
        </p:nvSpPr>
        <p:spPr>
          <a:xfrm>
            <a:off x="5270149" y="1564042"/>
            <a:ext cx="5149889" cy="187058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8229" y="1379518"/>
            <a:ext cx="225372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Chi-Square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검정 결과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graphicFrame>
        <p:nvGraphicFramePr>
          <p:cNvPr id="14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56364"/>
              </p:ext>
            </p:extLst>
          </p:nvPr>
        </p:nvGraphicFramePr>
        <p:xfrm>
          <a:off x="5721054" y="1962659"/>
          <a:ext cx="41537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심혈관질환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고혈압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검정 통계량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4.227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9.317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56.676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P-value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63320" y="1657049"/>
            <a:ext cx="3304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* </a:t>
            </a:r>
            <a:r>
              <a:rPr lang="ko-KR" altLang="en-US" sz="1100" dirty="0" err="1">
                <a:solidFill>
                  <a:srgbClr val="1D1C1D"/>
                </a:solidFill>
                <a:latin typeface="NotoSansKR"/>
              </a:rPr>
              <a:t>유의수준은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0.05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로 선정한다</a:t>
            </a:r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.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7007" y="3104974"/>
            <a:ext cx="4153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latin typeface="+mn-ea"/>
                <a:sym typeface="Wingdings"/>
              </a:rPr>
              <a:t></a:t>
            </a:r>
            <a:r>
              <a:rPr lang="ko-KR" altLang="en-US" sz="1200" b="1" dirty="0">
                <a:latin typeface="+mn-ea"/>
                <a:sym typeface="Wingdings"/>
              </a:rPr>
              <a:t> 기저질환 환자는 척추 질환의 재발에 관계성이 존재</a:t>
            </a:r>
            <a:r>
              <a:rPr lang="en-US" altLang="ko-KR" sz="1200" b="1" dirty="0">
                <a:latin typeface="+mn-ea"/>
                <a:sym typeface="Wingdings"/>
              </a:rPr>
              <a:t>.</a:t>
            </a:r>
            <a:r>
              <a:rPr lang="ko-KR" altLang="en-US" sz="1200" b="1" dirty="0">
                <a:latin typeface="+mn-ea"/>
                <a:sym typeface="Wingdings"/>
              </a:rPr>
              <a:t> 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18" name="표 14"/>
          <p:cNvGraphicFramePr>
            <a:graphicFrameLocks noGrp="1"/>
          </p:cNvGraphicFramePr>
          <p:nvPr/>
        </p:nvGraphicFramePr>
        <p:xfrm>
          <a:off x="6972532" y="4620587"/>
          <a:ext cx="3341056" cy="134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탈출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과거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수술 횟수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척추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 척도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검정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9.62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7.98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16.80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6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P-value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0.046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0.002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사각형: 둥근 모서리 18"/>
          <p:cNvSpPr/>
          <p:nvPr/>
        </p:nvSpPr>
        <p:spPr>
          <a:xfrm>
            <a:off x="6814491" y="4281594"/>
            <a:ext cx="3605547" cy="2160983"/>
          </a:xfrm>
          <a:prstGeom prst="roundRect">
            <a:avLst>
              <a:gd name="adj" fmla="val 16667"/>
            </a:avLst>
          </a:prstGeom>
          <a:noFill/>
          <a:ln>
            <a:solidFill>
              <a:srgbClr val="3B5C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14424" y="4400483"/>
            <a:ext cx="34550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* </a:t>
            </a:r>
            <a:r>
              <a:rPr lang="ko-KR" altLang="en-US" sz="1100" dirty="0" err="1">
                <a:solidFill>
                  <a:srgbClr val="1D1C1D"/>
                </a:solidFill>
                <a:latin typeface="NotoSansKR"/>
              </a:rPr>
              <a:t>유의수준은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0.05</a:t>
            </a:r>
            <a:r>
              <a:rPr lang="ko-KR" altLang="en-US" sz="1100" dirty="0">
                <a:solidFill>
                  <a:srgbClr val="1D1C1D"/>
                </a:solidFill>
                <a:latin typeface="NotoSansKR"/>
              </a:rPr>
              <a:t>로 선정한다</a:t>
            </a:r>
            <a:r>
              <a:rPr lang="en-US" altLang="ko-KR" sz="1100" dirty="0">
                <a:solidFill>
                  <a:srgbClr val="1D1C1D"/>
                </a:solidFill>
                <a:latin typeface="NotoSansKR"/>
              </a:rPr>
              <a:t>.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7064943" y="5987667"/>
            <a:ext cx="3193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Wingdings"/>
              <a:buChar char="à"/>
              <a:defRPr/>
            </a:pPr>
            <a:r>
              <a:rPr lang="ko-KR" altLang="en-US" sz="1200" b="1" dirty="0">
                <a:latin typeface="+mn-ea"/>
                <a:sym typeface="Wingdings"/>
              </a:rPr>
              <a:t>수술 전 진단과 척추 수술의 실패여부에 </a:t>
            </a:r>
          </a:p>
          <a:p>
            <a:pPr algn="ctr">
              <a:defRPr/>
            </a:pPr>
            <a:r>
              <a:rPr lang="ko-KR" altLang="en-US" sz="1200" b="1" dirty="0">
                <a:latin typeface="+mn-ea"/>
                <a:sym typeface="Wingdings"/>
              </a:rPr>
              <a:t>관계성이 존재</a:t>
            </a:r>
            <a:r>
              <a:rPr lang="en-US" altLang="ko-KR" sz="1200" b="1" dirty="0">
                <a:latin typeface="+mn-ea"/>
                <a:sym typeface="Wingdings"/>
              </a:rPr>
              <a:t>.</a:t>
            </a:r>
            <a:r>
              <a:rPr lang="ko-KR" altLang="en-US" sz="1200" b="1" dirty="0">
                <a:latin typeface="+mn-ea"/>
                <a:sym typeface="Wingdings"/>
              </a:rPr>
              <a:t> 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24" name="차트 23"/>
          <p:cNvGraphicFramePr/>
          <p:nvPr/>
        </p:nvGraphicFramePr>
        <p:xfrm>
          <a:off x="4268254" y="4418202"/>
          <a:ext cx="2362853" cy="2131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직사각형 24"/>
          <p:cNvSpPr/>
          <p:nvPr/>
        </p:nvSpPr>
        <p:spPr>
          <a:xfrm>
            <a:off x="318964" y="845225"/>
            <a:ext cx="69016" cy="540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1562" y="3563080"/>
            <a:ext cx="69016" cy="504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04.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분석 결과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7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6196" y="4102294"/>
            <a:ext cx="225372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[ Chi-Square </a:t>
            </a:r>
            <a:r>
              <a:rPr kumimoji="1" lang="ko-KR" altLang="en-US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검정 결과 </a:t>
            </a:r>
            <a:r>
              <a:rPr kumimoji="1" lang="en-US" altLang="ko-KR" sz="1400" b="1" i="0" u="none" strike="noStrike" kern="1200" cap="none" spc="0" normalizeH="0" baseline="0">
                <a:effectLst/>
                <a:uLnTx/>
                <a:uFillTx/>
                <a:latin typeface="+mn-ea"/>
                <a:cs typeface="+mn-cs"/>
              </a:rPr>
              <a:t>]</a:t>
            </a:r>
            <a:endParaRPr kumimoji="1" lang="en-US" altLang="ko-KR" sz="1400" b="1" i="0" u="none" strike="noStrike" kern="1200" cap="none" spc="0" normalizeH="0" baseline="0">
              <a:latin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8077" y="1692452"/>
            <a:ext cx="8053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(</a:t>
            </a:r>
            <a:r>
              <a:rPr lang="ko-KR" altLang="en-US" sz="1200" b="1"/>
              <a:t>단위 </a:t>
            </a:r>
            <a:r>
              <a:rPr lang="en-US" altLang="ko-KR" sz="1200" b="1"/>
              <a:t>: %)</a:t>
            </a:r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463632" y="4438556"/>
            <a:ext cx="8053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(</a:t>
            </a:r>
            <a:r>
              <a:rPr lang="ko-KR" altLang="en-US" sz="1200" b="1"/>
              <a:t>단위 </a:t>
            </a:r>
            <a:r>
              <a:rPr lang="en-US" altLang="ko-KR" sz="1200" b="1"/>
              <a:t>: %)</a:t>
            </a:r>
            <a:endParaRPr lang="ko-KR" altLang="en-US" sz="1200" b="1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6921FC-7A9D-2E74-67E8-EC6C4F3C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8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49588" y="160824"/>
            <a:ext cx="2382685" cy="461665"/>
          </a:xfrm>
        </p:spPr>
        <p:txBody>
          <a:bodyPr wrap="square" anchor="ctr" anchorCtr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1050" b="1">
                <a:solidFill>
                  <a:srgbClr val="201A74"/>
                </a:solidFill>
                <a:latin typeface="+mj-ea"/>
              </a:rPr>
              <a:t> </a:t>
            </a:r>
            <a:r>
              <a:rPr lang="en-US" altLang="ko-KR" sz="2400" b="1">
                <a:solidFill>
                  <a:srgbClr val="201A74"/>
                </a:solidFill>
                <a:latin typeface="+mj-ea"/>
              </a:rPr>
              <a:t>04. </a:t>
            </a:r>
            <a:r>
              <a:rPr lang="ko-KR" altLang="en-US" sz="2400" b="1">
                <a:solidFill>
                  <a:srgbClr val="201A74"/>
                </a:solidFill>
                <a:latin typeface="+mj-ea"/>
              </a:rPr>
              <a:t>분석 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" y="641081"/>
            <a:ext cx="10764000" cy="58974"/>
          </a:xfrm>
          <a:prstGeom prst="rect">
            <a:avLst/>
          </a:prstGeom>
          <a:solidFill>
            <a:srgbClr val="201A74"/>
          </a:solidFill>
          <a:ln>
            <a:solidFill>
              <a:srgbClr val="201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ture 2" descr="Dream : 미래가 있는 POSCO, 철강을 넘어 소재 에너지까지 포스코와 함께 더 큰 세상을 꿈꾸며, 세계를 무대로 포스코의 성장을 이끌어나갈 젊은 인재들을 기다리고 있습니다."/>
          <p:cNvPicPr>
            <a:picLocks noChangeAspect="1" noChangeArrowheads="1"/>
          </p:cNvPicPr>
          <p:nvPr/>
        </p:nvPicPr>
        <p:blipFill rotWithShape="1">
          <a:blip r:embed="rId3"/>
          <a:srcRect t="14550" b="65360"/>
          <a:stretch>
            <a:fillRect/>
          </a:stretch>
        </p:blipFill>
        <p:spPr>
          <a:xfrm>
            <a:off x="8748023" y="247669"/>
            <a:ext cx="1980302" cy="364443"/>
          </a:xfrm>
          <a:prstGeom prst="rect">
            <a:avLst/>
          </a:prstGeom>
          <a:noFill/>
        </p:spPr>
      </p:pic>
      <p:graphicFrame>
        <p:nvGraphicFramePr>
          <p:cNvPr id="5" name="표 14">
            <a:extLst>
              <a:ext uri="{FF2B5EF4-FFF2-40B4-BE49-F238E27FC236}">
                <a16:creationId xmlns:a16="http://schemas.microsoft.com/office/drawing/2014/main" id="{A1A69C9B-23EF-E1F5-B319-286162E80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126075"/>
              </p:ext>
            </p:extLst>
          </p:nvPr>
        </p:nvGraphicFramePr>
        <p:xfrm>
          <a:off x="224552" y="1277345"/>
          <a:ext cx="10134637" cy="228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71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u="sng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수술 실패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  <a:endParaRPr lang="en-US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  <a:endParaRPr lang="en-US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1%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69832"/>
                  </a:ext>
                </a:extLst>
              </a:tr>
              <a:tr h="12974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환자통증 수치가 가장 높음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 단면적이 가장 넓음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연령이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세로 가장 높음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과거수술횟수 가장 많음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환자통증 수치가 평균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 단면적이 가장 작음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연령이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세로 낮은 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과거수술횟수 낮은 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환자통증 수치가 평균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 단면적이 낮은 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연령이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세로 가장 낮음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과거수술횟수 가장 낮음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9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고위험군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중위험군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저위험군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BECAD60-FA75-9C2F-B6CB-547F96272BB3}"/>
              </a:ext>
            </a:extLst>
          </p:cNvPr>
          <p:cNvSpPr txBox="1"/>
          <p:nvPr/>
        </p:nvSpPr>
        <p:spPr>
          <a:xfrm>
            <a:off x="149588" y="847433"/>
            <a:ext cx="10327848" cy="3139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</a:rPr>
              <a:t>수술 실패 확률이 높은 위험 군집을 사전에 파악해 의료진에게 </a:t>
            </a:r>
            <a:r>
              <a:rPr lang="en-US" altLang="ko-KR" sz="1600" b="1" dirty="0">
                <a:latin typeface="+mn-ea"/>
              </a:rPr>
              <a:t>Guidance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</a:rPr>
              <a:t> 제공 필요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9F440-5C97-F4F2-00AC-03E0590B508F}"/>
              </a:ext>
            </a:extLst>
          </p:cNvPr>
          <p:cNvSpPr/>
          <p:nvPr/>
        </p:nvSpPr>
        <p:spPr>
          <a:xfrm>
            <a:off x="226909" y="857435"/>
            <a:ext cx="69016" cy="252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1960270-842F-E73E-B1EF-A0847C9D1C8D}"/>
              </a:ext>
            </a:extLst>
          </p:cNvPr>
          <p:cNvSpPr txBox="1"/>
          <p:nvPr/>
        </p:nvSpPr>
        <p:spPr>
          <a:xfrm>
            <a:off x="147230" y="3714354"/>
            <a:ext cx="10327848" cy="3139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>
            <a:lvl1pPr algn="l" defTabSz="804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7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</a:rPr>
              <a:t>재발 확률이 높은 위험 군집을 사전에 파악해 의료진에게 </a:t>
            </a:r>
            <a:r>
              <a:rPr lang="en-US" altLang="ko-KR" sz="1600" b="1" dirty="0">
                <a:latin typeface="+mn-ea"/>
              </a:rPr>
              <a:t>Guidance </a:t>
            </a:r>
            <a:r>
              <a:rPr lang="ko-KR" altLang="en-US" sz="1600" b="1" dirty="0">
                <a:latin typeface="+mn-ea"/>
              </a:rPr>
              <a:t>제공 필요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4CC11B-0D21-7F1C-64B2-71485FC9B9F6}"/>
              </a:ext>
            </a:extLst>
          </p:cNvPr>
          <p:cNvSpPr/>
          <p:nvPr/>
        </p:nvSpPr>
        <p:spPr>
          <a:xfrm>
            <a:off x="224551" y="3731533"/>
            <a:ext cx="69016" cy="252000"/>
          </a:xfrm>
          <a:prstGeom prst="rect">
            <a:avLst/>
          </a:prstGeom>
          <a:solidFill>
            <a:srgbClr val="201A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780CA8B6-80A9-2D8E-994F-9743448A9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22060"/>
              </p:ext>
            </p:extLst>
          </p:nvPr>
        </p:nvGraphicFramePr>
        <p:xfrm>
          <a:off x="224551" y="4158216"/>
          <a:ext cx="10134637" cy="219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0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9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u="sng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재발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  <a:endParaRPr lang="en-US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  <a:endParaRPr lang="en-US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15.5%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6.4%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69832"/>
                  </a:ext>
                </a:extLst>
              </a:tr>
              <a:tr h="1079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고혈압이 높은 경향을 보임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BMI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수치가 비만에 가까움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심혈관질환이 가장 높음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흡연 여부가 가장 높음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고혈압이 낮은 편에 속함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BMI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수치가 과체중에 속함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BMI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수치가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표준에 속함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흡연 여부가 가장 낮음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 단면적이 가장 작음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고위험군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중위험군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저위험군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3DB7EA-7015-7A44-AD4F-64AEE4DD46B2}"/>
              </a:ext>
            </a:extLst>
          </p:cNvPr>
          <p:cNvSpPr/>
          <p:nvPr/>
        </p:nvSpPr>
        <p:spPr>
          <a:xfrm>
            <a:off x="1828800" y="1277346"/>
            <a:ext cx="2634916" cy="2288514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8FF67C-C49E-BF1A-AF94-D453414FB6F1}"/>
              </a:ext>
            </a:extLst>
          </p:cNvPr>
          <p:cNvSpPr/>
          <p:nvPr/>
        </p:nvSpPr>
        <p:spPr>
          <a:xfrm>
            <a:off x="1828800" y="4158216"/>
            <a:ext cx="2664000" cy="2198135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CDAED4-2541-254F-B389-9CA7A535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F2BF-E826-4158-8C94-358508EDCE1B}" type="slidenum">
              <a:rPr lang="ko-KR" altLang="en-US" smtClean="0"/>
              <a:pPr/>
              <a:t>9</a:t>
            </a:fld>
            <a:r>
              <a:rPr lang="en-US" altLang="ko-KR"/>
              <a:t>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54110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1666</Words>
  <Application>Microsoft Office PowerPoint</Application>
  <PresentationFormat>사용자 지정</PresentationFormat>
  <Paragraphs>436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NotoSansKR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 01. 추진배경</vt:lpstr>
      <vt:lpstr> 02. 현황 및 개선기회</vt:lpstr>
      <vt:lpstr> 02. 현황 및 개선기회</vt:lpstr>
      <vt:lpstr> 03. 분석 계획</vt:lpstr>
      <vt:lpstr> 04. 분석 결과</vt:lpstr>
      <vt:lpstr> 04. 분석 결과</vt:lpstr>
      <vt:lpstr> 04. 분석 결과</vt:lpstr>
      <vt:lpstr> 04. 분석 결과</vt:lpstr>
      <vt:lpstr> 05. 개선안</vt:lpstr>
      <vt:lpstr> 05. 개선안</vt:lpstr>
      <vt:lpstr> 05. 개선안</vt:lpstr>
      <vt:lpstr> 05. 개선안</vt:lpstr>
      <vt:lpstr> 06. 소감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척추 환자의 만족도 개선을 통한  병원의 수익성 확보책 마련.</dc:title>
  <dc:creator>오수민</dc:creator>
  <cp:lastModifiedBy>오수민</cp:lastModifiedBy>
  <cp:revision>198</cp:revision>
  <dcterms:created xsi:type="dcterms:W3CDTF">2022-11-09T08:02:26Z</dcterms:created>
  <dcterms:modified xsi:type="dcterms:W3CDTF">2022-11-18T04:29:12Z</dcterms:modified>
  <cp:version>0906.0100.01</cp:version>
</cp:coreProperties>
</file>